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87" r:id="rId4"/>
    <p:sldId id="311" r:id="rId5"/>
    <p:sldId id="312" r:id="rId6"/>
    <p:sldId id="313" r:id="rId7"/>
    <p:sldId id="320" r:id="rId8"/>
    <p:sldId id="314" r:id="rId9"/>
    <p:sldId id="318" r:id="rId10"/>
    <p:sldId id="315" r:id="rId11"/>
    <p:sldId id="31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Tips for a successful presentation" id="{FC232CDB-8A9E-1148-994D-E4401834FBC7}">
          <p14:sldIdLst/>
        </p14:section>
        <p14:section name="Intro slide options" id="{6DE3BC16-BA9D-514E-992B-9D4CE90FC4DB}">
          <p14:sldIdLst>
            <p14:sldId id="256"/>
          </p14:sldIdLst>
        </p14:section>
        <p14:section name="Quote slide" id="{45C34FC4-B2B6-5D40-87DC-91F9DBFCD590}">
          <p14:sldIdLst/>
        </p14:section>
        <p14:section name="Content slide options - text only" id="{B3BC6B92-6142-6643-B1B4-33A02C6873F2}">
          <p14:sldIdLst>
            <p14:sldId id="271"/>
            <p14:sldId id="287"/>
            <p14:sldId id="311"/>
            <p14:sldId id="312"/>
            <p14:sldId id="313"/>
            <p14:sldId id="320"/>
            <p14:sldId id="314"/>
            <p14:sldId id="318"/>
            <p14:sldId id="315"/>
            <p14:sldId id="317"/>
          </p14:sldIdLst>
        </p14:section>
        <p14:section name="Content slide options - bulleted lists" id="{E466CC74-660C-FC46-A0E3-BF41A350C32C}">
          <p14:sldIdLst/>
        </p14:section>
        <p14:section name="Content slide options - images" id="{309F6C77-BCBF-EC49-A40B-7F96ADAE62C1}">
          <p14:sldIdLst/>
        </p14:section>
        <p14:section name="Content slide options - graphs / charts" id="{9A19F220-5757-9641-AB8B-6169DBE77084}">
          <p14:sldIdLst/>
        </p14:section>
        <p14:section name="Section Divider slide options" id="{BB0DE6CE-D36E-F148-B7AB-2E1C9BC89682}">
          <p14:sldIdLst/>
        </p14:section>
        <p14:section name="Sign off slide" id="{DF88D4E2-3FCD-694C-A611-EC711783F631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jith Ramadas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3C9D6"/>
    <a:srgbClr val="A4C2D2"/>
    <a:srgbClr val="C7EAFB"/>
    <a:srgbClr val="E1F4FD"/>
    <a:srgbClr val="00AE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31" autoAdjust="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9" d="100"/>
          <a:sy n="139" d="100"/>
        </p:scale>
        <p:origin x="-556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06EF-06C3-404C-8F89-57A0E21DDE2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CCDC5-2EC0-A947-93ED-82E1F9248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94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1C28-0F0C-214E-8322-B87F8AA539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11DB-C32A-CC46-90F4-CE205A9DE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25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11DB-C32A-CC46-90F4-CE205A9DE9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89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81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31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9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6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7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9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1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21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2" indent="0">
              <a:buNone/>
              <a:defRPr sz="2400"/>
            </a:lvl3pPr>
            <a:lvl4pPr marL="1371408" indent="0">
              <a:buNone/>
              <a:defRPr sz="2000"/>
            </a:lvl4pPr>
            <a:lvl5pPr marL="1828543" indent="0">
              <a:buNone/>
              <a:defRPr sz="2000"/>
            </a:lvl5pPr>
            <a:lvl6pPr marL="2285679" indent="0">
              <a:buNone/>
              <a:defRPr sz="2000"/>
            </a:lvl6pPr>
            <a:lvl7pPr marL="2742815" indent="0">
              <a:buNone/>
              <a:defRPr sz="2000"/>
            </a:lvl7pPr>
            <a:lvl8pPr marL="3199951" indent="0">
              <a:buNone/>
              <a:defRPr sz="2000"/>
            </a:lvl8pPr>
            <a:lvl9pPr marL="365708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3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sjdlf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4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1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Regular"/>
          <a:ea typeface="+mj-ea"/>
          <a:cs typeface="Roboto Regular"/>
        </a:defRPr>
      </a:lvl1pPr>
    </p:titleStyle>
    <p:bodyStyle>
      <a:lvl1pPr marL="342852" indent="-342852" algn="l" defTabSz="45713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Regular"/>
          <a:ea typeface="+mn-ea"/>
          <a:cs typeface="Roboto Regular"/>
        </a:defRPr>
      </a:lvl1pPr>
      <a:lvl2pPr marL="742845" indent="-285710" algn="l" defTabSz="45713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Regular"/>
          <a:ea typeface="+mn-ea"/>
          <a:cs typeface="Roboto Regular"/>
        </a:defRPr>
      </a:lvl2pPr>
      <a:lvl3pPr marL="1142840" indent="-228568" algn="l" defTabSz="45713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Regular"/>
          <a:ea typeface="+mn-ea"/>
          <a:cs typeface="Roboto Regular"/>
        </a:defRPr>
      </a:lvl3pPr>
      <a:lvl4pPr marL="1599975" indent="-228568" algn="l" defTabSz="45713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4pPr>
      <a:lvl5pPr marL="2171395" indent="-342852" algn="l" defTabSz="457136" rtl="0" eaLnBrk="1" latinLnBrk="0" hangingPunct="1">
        <a:spcBef>
          <a:spcPct val="20000"/>
        </a:spcBef>
        <a:buFont typeface="Wingdings" charset="2"/>
        <a:buChar char="v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5pPr>
      <a:lvl6pPr marL="2514247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3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9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5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8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3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9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5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7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122" y="2260601"/>
            <a:ext cx="7679262" cy="2233083"/>
          </a:xfrm>
        </p:spPr>
        <p:txBody>
          <a:bodyPr lIns="0" rIns="0" bIns="144000" anchor="b">
            <a:noAutofit/>
          </a:bodyPr>
          <a:lstStyle/>
          <a:p>
            <a:r>
              <a:rPr lang="hr-HR" sz="4000" dirty="0">
                <a:solidFill>
                  <a:schemeClr val="bg1"/>
                </a:solidFill>
              </a:rPr>
              <a:t>Progress </a:t>
            </a:r>
            <a:r>
              <a:rPr lang="en-GB" sz="4000" dirty="0">
                <a:solidFill>
                  <a:schemeClr val="bg1"/>
                </a:solidFill>
              </a:rPr>
              <a:t>Report</a:t>
            </a:r>
            <a:r>
              <a:rPr lang="hr-HR" sz="4000" dirty="0">
                <a:solidFill>
                  <a:schemeClr val="bg1"/>
                </a:solidFill>
              </a:rPr>
              <a:t> for 2018-2019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122" y="4493683"/>
            <a:ext cx="7679262" cy="1271156"/>
          </a:xfrm>
        </p:spPr>
        <p:txBody>
          <a:bodyPr lIns="0" tIns="144000" rIns="0" bIns="144000" anchor="t">
            <a:noAutofit/>
          </a:bodyPr>
          <a:lstStyle/>
          <a:p>
            <a:endParaRPr lang="hr-HR" sz="1800" b="1" dirty="0">
              <a:solidFill>
                <a:srgbClr val="FFFFFF"/>
              </a:solidFill>
            </a:endParaRPr>
          </a:p>
          <a:p>
            <a:r>
              <a:rPr lang="en-US" sz="1800" b="1" dirty="0">
                <a:solidFill>
                  <a:srgbClr val="FFFFFF"/>
                </a:solidFill>
              </a:rPr>
              <a:t>Meeting of PAP/RAC Focal Points</a:t>
            </a:r>
            <a:r>
              <a:rPr lang="hr-HR" sz="1800" b="1" dirty="0">
                <a:solidFill>
                  <a:srgbClr val="FFFFFF"/>
                </a:solidFill>
              </a:rPr>
              <a:t>, </a:t>
            </a:r>
            <a:endParaRPr lang="en-US" sz="1800" b="1" dirty="0">
              <a:solidFill>
                <a:srgbClr val="FFFFFF"/>
              </a:solidFill>
            </a:endParaRPr>
          </a:p>
          <a:p>
            <a:r>
              <a:rPr lang="hr-HR" sz="1800" b="1" dirty="0">
                <a:solidFill>
                  <a:srgbClr val="FFFFFF"/>
                </a:solidFill>
              </a:rPr>
              <a:t>Split, Croatia, 8-9 May 2019</a:t>
            </a:r>
            <a:endParaRPr lang="en-US" sz="1800" b="1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28122" y="4493683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8122" y="5790240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NEnvironment_Logo_English_Shor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8921" y="1"/>
            <a:ext cx="2495615" cy="1619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28" y="329584"/>
            <a:ext cx="1024217" cy="10242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49" y="262708"/>
            <a:ext cx="1668964" cy="11949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E834B16B-4681-41E1-BFE9-5EE462C82958}"/>
              </a:ext>
            </a:extLst>
          </p:cNvPr>
          <p:cNvSpPr txBox="1">
            <a:spLocks/>
          </p:cNvSpPr>
          <p:nvPr/>
        </p:nvSpPr>
        <p:spPr bwMode="auto">
          <a:xfrm>
            <a:off x="665595" y="5829438"/>
            <a:ext cx="3977686" cy="44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en-US" sz="1600" dirty="0">
                <a:solidFill>
                  <a:schemeClr val="bg1"/>
                </a:solidFill>
              </a:rPr>
              <a:t>Željka ŠKARIČIĆ, </a:t>
            </a:r>
            <a:r>
              <a:rPr lang="en-GB" altLang="en-US" sz="1600" dirty="0">
                <a:solidFill>
                  <a:schemeClr val="bg1"/>
                </a:solidFill>
              </a:rPr>
              <a:t>Director</a:t>
            </a:r>
            <a:r>
              <a:rPr lang="hr-HR" altLang="en-US" sz="1600" dirty="0">
                <a:solidFill>
                  <a:schemeClr val="bg1"/>
                </a:solidFill>
              </a:rPr>
              <a:t>, PAP/RAC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76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3795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buClr>
                <a:srgbClr val="FF0000"/>
              </a:buClr>
              <a:buSzPct val="100000"/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DG MARE – IOC/UNESCO on MSP</a:t>
            </a: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EUSAIR pillars on environment and tourism</a:t>
            </a: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Black Sea Commission</a:t>
            </a: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Benguela Current Convention</a:t>
            </a: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hr-HR" sz="1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38163" indent="-179388"/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Communication and synergies</a:t>
            </a:r>
          </a:p>
        </p:txBody>
      </p:sp>
    </p:spTree>
    <p:extLst>
      <p:ext uri="{BB962C8B-B14F-4D97-AF65-F5344CB8AC3E}">
        <p14:creationId xmlns:p14="http://schemas.microsoft.com/office/powerpoint/2010/main" xmlns="" val="183051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11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3795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EUSAIR AP implementation: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PORTODIMARE (Interreg MED project)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ADRIADAPT (ADRION project)</a:t>
            </a:r>
          </a:p>
          <a:p>
            <a:pPr marL="358775">
              <a:buClr>
                <a:srgbClr val="C00000"/>
              </a:buClr>
              <a:buSzPct val="100000"/>
            </a:pP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GEF </a:t>
            </a:r>
            <a:r>
              <a:rPr lang="en-US" sz="20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MedProgramme</a:t>
            </a:r>
            <a:r>
              <a:rPr lang="en-US" sz="20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and CC Project: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National ICZM Strategies in Egypt and Lebanon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ICZM Plans for selected coastal areas in Lebanon, Montenegro and Morocco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Land-use change and coastal setback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Educational and awareness raising activities</a:t>
            </a:r>
          </a:p>
          <a:p>
            <a:pPr marL="358775">
              <a:buClr>
                <a:srgbClr val="C00000"/>
              </a:buClr>
              <a:buSzPct val="100000"/>
            </a:pP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  <a:buSzPct val="50000"/>
            </a:pPr>
            <a:endParaRPr lang="hr-HR" sz="2400" dirty="0">
              <a:solidFill>
                <a:srgbClr val="C00000"/>
              </a:solidFill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  <a:buSzPct val="50000"/>
            </a:pPr>
            <a:endParaRPr lang="en-US" sz="24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179388" indent="-179388">
              <a:buClr>
                <a:srgbClr val="FF0000"/>
              </a:buClr>
              <a:buSzPct val="50000"/>
              <a:buFont typeface="Wingdings" pitchFamily="2" charset="2"/>
              <a:buChar char="§"/>
            </a:pPr>
            <a:endParaRPr lang="en-US" sz="24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38163" indent="-179388"/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GB" sz="3200" dirty="0">
                <a:solidFill>
                  <a:srgbClr val="00AEEF"/>
                </a:solidFill>
              </a:rPr>
              <a:t>Resource mobilisation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2725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234" y="3903947"/>
            <a:ext cx="4995349" cy="844551"/>
          </a:xfrm>
        </p:spPr>
        <p:txBody>
          <a:bodyPr lIns="0" rIns="0" bIns="234000" anchor="b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28122" y="4493683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UNEnvironment_Logo_English_Shor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5055" y="2135796"/>
            <a:ext cx="2495615" cy="1619656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156201" y="4493684"/>
            <a:ext cx="3251184" cy="1296556"/>
          </a:xfrm>
        </p:spPr>
        <p:txBody>
          <a:bodyPr lIns="0" tIns="144000" rIns="0" anchor="t">
            <a:norm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</a:rPr>
              <a:t>(Insert the below information if required)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Name of the presenter / division / unit / office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Address / email / contact information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(Maximum 5 lines of text is permitted)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All in Roboto Regular 9pt..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28122" y="5790240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728121" y="5814464"/>
            <a:ext cx="1899249" cy="597747"/>
          </a:xfrm>
          <a:prstGeom prst="rect">
            <a:avLst/>
          </a:prstGeom>
        </p:spPr>
        <p:txBody>
          <a:bodyPr vert="horz" lIns="0" tIns="144000" rIns="0" bIns="45713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rgbClr val="FFFFFF"/>
                </a:solidFill>
              </a:rPr>
              <a:t>www.paprac.org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192" y="2516863"/>
            <a:ext cx="931724" cy="93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3383" y="2424571"/>
            <a:ext cx="1566110" cy="11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97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UNEP/MAP MTS 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2016-2021 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(COP19, Athens, February 2016)</a:t>
            </a: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en-US" sz="1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Roboto Black"/>
                <a:ea typeface="Roboto Black" panose="02000000000000000000" pitchFamily="2" charset="0"/>
                <a:cs typeface="Roboto Black"/>
              </a:rPr>
              <a:t>PoW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 201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8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-201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9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 (COP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20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, 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Tirana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, December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 2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01</a:t>
            </a:r>
            <a:r>
              <a:rPr lang="hr-HR" sz="2000" dirty="0">
                <a:latin typeface="Roboto Black"/>
                <a:ea typeface="Roboto Black" panose="02000000000000000000" pitchFamily="2" charset="0"/>
                <a:cs typeface="Roboto Black"/>
              </a:rPr>
              <a:t>7</a:t>
            </a: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)</a:t>
            </a:r>
          </a:p>
          <a:p>
            <a:pPr marL="447675" indent="-179388">
              <a:lnSpc>
                <a:spcPct val="150000"/>
              </a:lnSpc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Governance</a:t>
            </a:r>
          </a:p>
          <a:p>
            <a:pPr marL="447675" indent="-179388">
              <a:lnSpc>
                <a:spcPct val="150000"/>
              </a:lnSpc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Land-Sea Processes and Interactions</a:t>
            </a:r>
          </a:p>
          <a:p>
            <a:pPr marL="447675" indent="-179388">
              <a:lnSpc>
                <a:spcPct val="150000"/>
              </a:lnSpc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Integrated Coastal Zone Management</a:t>
            </a:r>
          </a:p>
          <a:p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268288" indent="-268288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Action Plan for the Implementation of ICZM  Protocol 2012-2019 (COP17, Paris, 2012)</a:t>
            </a: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447675" indent="-179388"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Objective 1: Support the implementation of the ICZM Protocol at all levels</a:t>
            </a:r>
          </a:p>
          <a:p>
            <a:pPr marL="447675" indent="-179388">
              <a:lnSpc>
                <a:spcPct val="150000"/>
              </a:lnSpc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Objective 2: Strengthen capacities of CPs to implement the Protocol</a:t>
            </a:r>
          </a:p>
          <a:p>
            <a:pPr marL="447675" indent="-179388">
              <a:lnSpc>
                <a:spcPct val="150000"/>
              </a:lnSpc>
              <a:buClr>
                <a:srgbClr val="FF0000"/>
              </a:buClr>
              <a:buSzPct val="50000"/>
              <a:buFont typeface="Wingdings" pitchFamily="2" charset="2"/>
              <a:buChar char="§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Objective 3: Promote the Protocol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Context and basis</a:t>
            </a:r>
          </a:p>
        </p:txBody>
      </p:sp>
    </p:spTree>
    <p:extLst>
      <p:ext uri="{BB962C8B-B14F-4D97-AF65-F5344CB8AC3E}">
        <p14:creationId xmlns:p14="http://schemas.microsoft.com/office/powerpoint/2010/main" xmlns="" val="38666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209146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1.4.1: Periodic assessments</a:t>
            </a:r>
          </a:p>
          <a:p>
            <a:endParaRPr lang="en-GB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 Black" panose="02000000000000000000" pitchFamily="2" charset="0"/>
                <a:cs typeface="Roboto Black"/>
              </a:rPr>
              <a:t>Contribution to </a:t>
            </a:r>
            <a:r>
              <a:rPr lang="en-GB" sz="1600" dirty="0" err="1">
                <a:latin typeface="Roboto Black"/>
                <a:ea typeface="Roboto Black" panose="02000000000000000000" pitchFamily="2" charset="0"/>
                <a:cs typeface="Roboto Black"/>
              </a:rPr>
              <a:t>SoED</a:t>
            </a:r>
            <a:endParaRPr lang="en-GB" sz="16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en-GB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outputs 1.4.5 and 5.5.1: Educational programmes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MedOpen</a:t>
            </a: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virtual TC delivered for ENSSMAL (Algeria)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Agreements negotiated with the University of Al </a:t>
            </a:r>
            <a:r>
              <a:rPr lang="en-GB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Hoceima</a:t>
            </a: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(Morocco) and the University of Bizerte (Tunisia)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 Black" panose="02000000000000000000" pitchFamily="2" charset="0"/>
                <a:cs typeface="Roboto Black"/>
              </a:rPr>
              <a:t>Contribution agreed to Syrian Virtual University (SVU)</a:t>
            </a:r>
          </a:p>
          <a:p>
            <a:pPr marL="179388" indent="-179388">
              <a:buSzPct val="50000"/>
            </a:pP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179388" indent="-179388">
              <a:buSzPct val="50000"/>
            </a:pPr>
            <a:endParaRPr lang="en-GB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179388" indent="-179388">
              <a:buSzPct val="50000"/>
            </a:pPr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1.6.1: UNEP/MAP Communication strategy</a:t>
            </a:r>
            <a:endParaRPr lang="en-GB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Mediterranean Coast Day 2018 (Split, 25 September 2018)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Preparatory activities for the 2019 edition of the Mediterranean Coast Day in Cyprus</a:t>
            </a:r>
          </a:p>
          <a:p>
            <a:pPr marL="342900" indent="-342900"/>
            <a:endParaRPr lang="hr-HR" sz="24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Overarching Theme: </a:t>
            </a:r>
            <a:r>
              <a:rPr lang="hr-HR" sz="3200" dirty="0">
                <a:solidFill>
                  <a:srgbClr val="00AEEF"/>
                </a:solidFill>
              </a:rPr>
              <a:t>GOVERNANCE</a:t>
            </a:r>
            <a:endParaRPr lang="en-US" sz="3200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5274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4.1.1 CPs assisted with specific measures and tools</a:t>
            </a:r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MAVA-funded projects: Buna delta (Albania), </a:t>
            </a:r>
            <a:r>
              <a:rPr lang="en-US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Oristano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(Italy), </a:t>
            </a:r>
            <a:endParaRPr lang="hr-HR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hr-HR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Gar El </a:t>
            </a:r>
            <a:r>
              <a:rPr lang="en-US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Melh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wetland (Tunisia) + Governance Handbook</a:t>
            </a:r>
          </a:p>
          <a:p>
            <a:pPr marL="342900" indent="-342900"/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/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179388" indent="-179388">
              <a:buSzPct val="50000"/>
            </a:pP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4.2.1 Environmental Assessment</a:t>
            </a:r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Guidelines for Environmental Assessment in a Transboundary Context</a:t>
            </a:r>
          </a:p>
          <a:p>
            <a:pPr>
              <a:buClr>
                <a:srgbClr val="FF0000"/>
              </a:buClr>
            </a:pPr>
            <a:endParaRPr lang="hr-HR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buClr>
                <a:srgbClr val="FF0000"/>
              </a:buClr>
            </a:pPr>
            <a:endParaRPr lang="hr-HR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4.2.2: MSP within the BC system</a:t>
            </a:r>
          </a:p>
          <a:p>
            <a:endParaRPr lang="en-GB" sz="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Participation in two EU-funded projects on MSP: SIMWESTMED and SUPREME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GEF Adriatic project in Albania and Montenegro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Regional training workshop (Zagreb, April 2019)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Two sub-regional meetings for the Adriatic countries</a:t>
            </a:r>
          </a:p>
          <a:p>
            <a:pPr>
              <a:buClr>
                <a:srgbClr val="FF0000"/>
              </a:buClr>
            </a:pPr>
            <a:endParaRPr lang="hr-HR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endParaRPr lang="hr-HR" sz="24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r>
              <a:rPr lang="en-US" sz="3200" dirty="0">
                <a:solidFill>
                  <a:srgbClr val="00AEEF"/>
                </a:solidFill>
              </a:rPr>
              <a:t>Core Theme: LAND-SEA INTERACTIONS</a:t>
            </a:r>
            <a:r>
              <a:rPr lang="hr-HR" sz="3200" dirty="0">
                <a:solidFill>
                  <a:srgbClr val="00AEEF"/>
                </a:solidFill>
              </a:rPr>
              <a:t> AND PROCESSES</a:t>
            </a:r>
            <a:r>
              <a:rPr lang="en-US" sz="3200" dirty="0">
                <a:solidFill>
                  <a:srgbClr val="00AEEF"/>
                </a:solidFill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xmlns="" val="401691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86674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4.3.1: National implementation - CAMPs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CAMP Bosnia-Herzegovina: Agreement submitted in September 2018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CAMP </a:t>
            </a:r>
            <a:r>
              <a:rPr lang="en-US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Albania </a:t>
            </a:r>
            <a:r>
              <a:rPr lang="en-GB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– Italy: FS in preparation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CAMP Cyprus – Greece – Israel in negotiation</a:t>
            </a:r>
          </a:p>
          <a:p>
            <a:pPr>
              <a:buClr>
                <a:srgbClr val="FF0000"/>
              </a:buClr>
            </a:pPr>
            <a:endParaRPr lang="en-GB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endParaRPr lang="en-GB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r>
              <a:rPr lang="en-GB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4.6.1: Networks</a:t>
            </a:r>
          </a:p>
          <a:p>
            <a:pPr marL="342900" indent="-342900"/>
            <a:endParaRPr lang="en-GB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Design of the on-line networking infrastructure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Roboto Black"/>
                <a:ea typeface="Roboto Black" panose="02000000000000000000" pitchFamily="2" charset="0"/>
                <a:cs typeface="Roboto Black"/>
              </a:rPr>
              <a:t>Criteria for labelling of ICZM projects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1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/>
            <a:endParaRPr lang="hr-H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endParaRPr lang="hr-H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/>
            <a:endParaRPr lang="en-US" sz="24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r>
              <a:rPr lang="en-US" sz="3200" dirty="0">
                <a:solidFill>
                  <a:srgbClr val="00AEEF"/>
                </a:solidFill>
              </a:rPr>
              <a:t>Core Theme: </a:t>
            </a:r>
            <a:r>
              <a:rPr lang="hr-HR" sz="3200" dirty="0">
                <a:solidFill>
                  <a:srgbClr val="00AEEF"/>
                </a:solidFill>
              </a:rPr>
              <a:t>LAND-SEA INTERACTIONS AND PROCESSES (2)</a:t>
            </a:r>
            <a:endParaRPr lang="en-US" sz="3200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7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527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outputs 4.4.1 and 5.2.2: Mapping of LSI, considering MSP and ICZM</a:t>
            </a:r>
          </a:p>
          <a:p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SIMWESTMED &amp; SUPREME: Step-by-step guide for LSI implementation in MSP + pilot applications</a:t>
            </a:r>
          </a:p>
          <a:p>
            <a:pPr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en-US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outputs 4.4.2 and 5.4.1: National IMAPs on Coast and Hydrography</a:t>
            </a: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Assistance to </a:t>
            </a:r>
            <a:r>
              <a:rPr lang="en-US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EcAp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MED II countries: national IMAPs submitted beginning 2018 and Gap Assessments drafted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Report on „Evolution of built-up areas in the Mediterranean”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CORMON meeting to be held in Rome, on 21-22 May 2019: data standards and dictionaries, updating of fact sheets for EOs 7 and 8 CI and draft alternative guidance fact sheet for the candidate CI on land-use change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GEF Adriatic</a:t>
            </a:r>
          </a:p>
          <a:p>
            <a:pPr marL="342900" indent="-342900"/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r>
              <a:rPr lang="en-US" sz="3200" dirty="0">
                <a:solidFill>
                  <a:srgbClr val="00AEEF"/>
                </a:solidFill>
              </a:rPr>
              <a:t>Core Theme: </a:t>
            </a:r>
            <a:r>
              <a:rPr lang="hr-HR" sz="3200" dirty="0">
                <a:solidFill>
                  <a:srgbClr val="00AEEF"/>
                </a:solidFill>
              </a:rPr>
              <a:t>LAND-SEA INTERACTIONS AND PROCESSES (3)</a:t>
            </a:r>
            <a:endParaRPr lang="en-US" sz="3200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1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528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4.5.1: Capacity building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GEF Adriatic – training sessions for EOs 1, 2, 5, 7, 9 and 10 in Albania and Montenegro during October 2018 – April 2019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Good cooperation with MEDPOL and SPA/RAC</a:t>
            </a:r>
          </a:p>
          <a:p>
            <a:pPr>
              <a:buClr>
                <a:srgbClr val="FF0000"/>
              </a:buClr>
            </a:pPr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/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r>
              <a:rPr lang="en-US" sz="3200" dirty="0">
                <a:solidFill>
                  <a:srgbClr val="00AEEF"/>
                </a:solidFill>
              </a:rPr>
              <a:t>Core Theme: </a:t>
            </a:r>
            <a:r>
              <a:rPr lang="hr-HR" sz="3200" dirty="0">
                <a:solidFill>
                  <a:srgbClr val="00AEEF"/>
                </a:solidFill>
              </a:rPr>
              <a:t>LAND-SEA INTERACTIONS AND PROCESSES (4)</a:t>
            </a:r>
            <a:endParaRPr lang="en-US" sz="3200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34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193795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outputs 5.1.1 and 5.1.2: Integrated implementation of policy and strategic instruments</a:t>
            </a:r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Regional Framework for ICZM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Coherence/complementarity analysis SAP BIO – ICZM</a:t>
            </a:r>
          </a:p>
          <a:p>
            <a:pPr>
              <a:buClr>
                <a:srgbClr val="FF0000"/>
              </a:buClr>
            </a:pPr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endParaRPr lang="en-US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>
              <a:buClr>
                <a:srgbClr val="FF0000"/>
              </a:buClr>
            </a:pPr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5.1.3: Support to AP implementation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Co-Evolve project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PHAROS4MPAs project</a:t>
            </a:r>
          </a:p>
          <a:p>
            <a:pPr>
              <a:buClr>
                <a:srgbClr val="FF0000"/>
              </a:buClr>
            </a:pPr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buClr>
                <a:srgbClr val="FF0000"/>
              </a:buClr>
            </a:pPr>
            <a:endParaRPr lang="en-US" sz="20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Cross-cutting Theme: ICZM (1)</a:t>
            </a:r>
          </a:p>
        </p:txBody>
      </p:sp>
    </p:spTree>
    <p:extLst>
      <p:ext uri="{BB962C8B-B14F-4D97-AF65-F5344CB8AC3E}">
        <p14:creationId xmlns:p14="http://schemas.microsoft.com/office/powerpoint/2010/main" xmlns="" val="257442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1400" b="1" dirty="0">
              <a:solidFill>
                <a:srgbClr val="000000"/>
              </a:solidFill>
              <a:latin typeface="Roboto Black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en-US" sz="3200" dirty="0">
              <a:solidFill>
                <a:srgbClr val="00AEE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012" y="1202673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5.3.1: National ICZM Strategies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Tunisia (on-going)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Cyprus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Egypt and Lebanon (GEF </a:t>
            </a:r>
            <a:r>
              <a:rPr lang="en-US" sz="1600" dirty="0" err="1">
                <a:latin typeface="Roboto Black"/>
                <a:ea typeface="Roboto Black" panose="02000000000000000000" pitchFamily="2" charset="0"/>
                <a:cs typeface="Roboto Black"/>
              </a:rPr>
              <a:t>MedProgramme</a:t>
            </a:r>
            <a:r>
              <a:rPr lang="en-US" sz="1600" dirty="0">
                <a:latin typeface="Roboto Black"/>
                <a:ea typeface="Roboto Black" panose="02000000000000000000" pitchFamily="2" charset="0"/>
                <a:cs typeface="Roboto Black"/>
              </a:rPr>
              <a:t>)</a:t>
            </a:r>
          </a:p>
          <a:p>
            <a:endParaRPr lang="hr-HR" sz="20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r>
              <a:rPr lang="en-US" sz="2000" dirty="0">
                <a:latin typeface="Roboto Black"/>
                <a:ea typeface="Roboto Black" panose="02000000000000000000" pitchFamily="2" charset="0"/>
                <a:cs typeface="Roboto Black"/>
              </a:rPr>
              <a:t>Key output 5.6.1 ICZM Coordination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ICZM Platform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Support to national/local coordination bodies:</a:t>
            </a:r>
          </a:p>
          <a:p>
            <a:pPr marL="538163" indent="-179388"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 err="1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Šibenik-Knin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County and </a:t>
            </a:r>
            <a:r>
              <a:rPr lang="en-US" sz="1600" dirty="0" smtClean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Ka</a:t>
            </a:r>
            <a:r>
              <a:rPr lang="hr-HR" sz="1600" dirty="0" smtClean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st</a:t>
            </a:r>
            <a:r>
              <a:rPr lang="en-US" sz="1600" dirty="0" err="1" smtClean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ela</a:t>
            </a:r>
            <a:r>
              <a:rPr lang="en-US" sz="1600" dirty="0" smtClean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Bay in Croatia</a:t>
            </a:r>
          </a:p>
          <a:p>
            <a:pPr marL="538163" indent="-179388"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Land-Sea Forum in Var, France</a:t>
            </a:r>
          </a:p>
          <a:p>
            <a:pPr marL="538163" indent="-179388"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MAVA sites </a:t>
            </a:r>
          </a:p>
          <a:p>
            <a:pPr marL="538163" indent="-179388"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Montenegro National Council for SD, CC and ICZM</a:t>
            </a:r>
          </a:p>
          <a:p>
            <a:pPr marL="538163" indent="-179388"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Croatian Inter</a:t>
            </a:r>
            <a:r>
              <a:rPr lang="hr-HR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</a:t>
            </a:r>
            <a:r>
              <a:rPr lang="en-US" sz="16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ministerial Commission for „Coastal and marine strategy</a:t>
            </a:r>
            <a:r>
              <a:rPr lang="en-US" sz="1800" dirty="0">
                <a:latin typeface="Roboto Black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</a:p>
          <a:p>
            <a:pPr marL="342900" indent="-342900"/>
            <a:endParaRPr lang="en-US" sz="2400" dirty="0">
              <a:latin typeface="Roboto Black"/>
              <a:ea typeface="Roboto Black" panose="02000000000000000000" pitchFamily="2" charset="0"/>
              <a:cs typeface="Roboto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0187" y="-3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Cross-cutting Theme: ICZM (</a:t>
            </a:r>
            <a:r>
              <a:rPr lang="hr-HR" sz="3200" dirty="0">
                <a:solidFill>
                  <a:srgbClr val="00AEEF"/>
                </a:solidFill>
              </a:rPr>
              <a:t>2</a:t>
            </a:r>
            <a:r>
              <a:rPr lang="en-US" sz="3200" dirty="0">
                <a:solidFill>
                  <a:srgbClr val="00AEE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145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UNEnvironment_PPT_English_ver2</Template>
  <TotalTime>268</TotalTime>
  <Words>771</Words>
  <Application>Microsoft Office PowerPoint</Application>
  <PresentationFormat>On-screen Show (4:3)</PresentationFormat>
  <Paragraphs>162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Progress Report for 2018-2019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 you</vt:lpstr>
    </vt:vector>
  </TitlesOfParts>
  <Company>UNEP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Hoda Elturk</dc:creator>
  <cp:lastModifiedBy>PAP-Dvorana</cp:lastModifiedBy>
  <cp:revision>41</cp:revision>
  <cp:lastPrinted>2017-02-02T13:27:08Z</cp:lastPrinted>
  <dcterms:created xsi:type="dcterms:W3CDTF">2017-03-01T11:35:34Z</dcterms:created>
  <dcterms:modified xsi:type="dcterms:W3CDTF">2019-05-07T09:35:19Z</dcterms:modified>
</cp:coreProperties>
</file>