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handoutMasterIdLst>
    <p:handoutMasterId r:id="rId20"/>
  </p:handoutMasterIdLst>
  <p:sldIdLst>
    <p:sldId id="260" r:id="rId3"/>
    <p:sldId id="259" r:id="rId4"/>
    <p:sldId id="262" r:id="rId5"/>
    <p:sldId id="263" r:id="rId6"/>
    <p:sldId id="261" r:id="rId7"/>
    <p:sldId id="266" r:id="rId8"/>
    <p:sldId id="269" r:id="rId9"/>
    <p:sldId id="268" r:id="rId10"/>
    <p:sldId id="274" r:id="rId11"/>
    <p:sldId id="272" r:id="rId12"/>
    <p:sldId id="270" r:id="rId13"/>
    <p:sldId id="273" r:id="rId14"/>
    <p:sldId id="279" r:id="rId15"/>
    <p:sldId id="275" r:id="rId16"/>
    <p:sldId id="281" r:id="rId17"/>
    <p:sldId id="276" r:id="rId18"/>
    <p:sldId id="277" r:id="rId19"/>
  </p:sldIdLst>
  <p:sldSz cx="12192000" cy="6858000"/>
  <p:notesSz cx="6797675" cy="9926638"/>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43" autoAdjust="0"/>
    <p:restoredTop sz="94660" autoAdjust="0"/>
  </p:normalViewPr>
  <p:slideViewPr>
    <p:cSldViewPr snapToGrid="0">
      <p:cViewPr>
        <p:scale>
          <a:sx n="92" d="100"/>
          <a:sy n="92" d="100"/>
        </p:scale>
        <p:origin x="-11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F4FAFC9-0CBB-44C7-96F3-9B24496FF8B1}" type="datetimeFigureOut">
              <a:rPr lang="el-GR" smtClean="0"/>
              <a:t>21/9/2019</a:t>
            </a:fld>
            <a:endParaRPr lang="el-GR"/>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D3EE1E42-5F67-44C8-9549-58FF659F46D6}" type="slidenum">
              <a:rPr lang="el-GR" smtClean="0"/>
              <a:t>‹#›</a:t>
            </a:fld>
            <a:endParaRPr lang="el-GR"/>
          </a:p>
        </p:txBody>
      </p:sp>
    </p:spTree>
    <p:extLst>
      <p:ext uri="{BB962C8B-B14F-4D97-AF65-F5344CB8AC3E}">
        <p14:creationId xmlns:p14="http://schemas.microsoft.com/office/powerpoint/2010/main" val="14778889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lgn="l">
              <a:defRPr>
                <a:latin typeface="Roboto Regular"/>
                <a:cs typeface="Roboto Regula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tx1">
                    <a:tint val="75000"/>
                  </a:schemeClr>
                </a:solidFill>
                <a:latin typeface="Roboto Regular"/>
                <a:cs typeface="Roboto Regular"/>
              </a:defRPr>
            </a:lvl1pPr>
            <a:lvl2pPr marL="457136" indent="0" algn="ctr">
              <a:buNone/>
              <a:defRPr>
                <a:solidFill>
                  <a:schemeClr val="tx1">
                    <a:tint val="75000"/>
                  </a:schemeClr>
                </a:solidFill>
              </a:defRPr>
            </a:lvl2pPr>
            <a:lvl3pPr marL="914272" indent="0" algn="ctr">
              <a:buNone/>
              <a:defRPr>
                <a:solidFill>
                  <a:schemeClr val="tx1">
                    <a:tint val="75000"/>
                  </a:schemeClr>
                </a:solidFill>
              </a:defRPr>
            </a:lvl3pPr>
            <a:lvl4pPr marL="1371408" indent="0" algn="ctr">
              <a:buNone/>
              <a:defRPr>
                <a:solidFill>
                  <a:schemeClr val="tx1">
                    <a:tint val="75000"/>
                  </a:schemeClr>
                </a:solidFill>
              </a:defRPr>
            </a:lvl4pPr>
            <a:lvl5pPr marL="1828543" indent="0" algn="ctr">
              <a:buNone/>
              <a:defRPr>
                <a:solidFill>
                  <a:schemeClr val="tx1">
                    <a:tint val="75000"/>
                  </a:schemeClr>
                </a:solidFill>
              </a:defRPr>
            </a:lvl5pPr>
            <a:lvl6pPr marL="2285679" indent="0" algn="ctr">
              <a:buNone/>
              <a:defRPr>
                <a:solidFill>
                  <a:schemeClr val="tx1">
                    <a:tint val="75000"/>
                  </a:schemeClr>
                </a:solidFill>
              </a:defRPr>
            </a:lvl6pPr>
            <a:lvl7pPr marL="2742815" indent="0" algn="ctr">
              <a:buNone/>
              <a:defRPr>
                <a:solidFill>
                  <a:schemeClr val="tx1">
                    <a:tint val="75000"/>
                  </a:schemeClr>
                </a:solidFill>
              </a:defRPr>
            </a:lvl7pPr>
            <a:lvl8pPr marL="3199951" indent="0" algn="ctr">
              <a:buNone/>
              <a:defRPr>
                <a:solidFill>
                  <a:schemeClr val="tx1">
                    <a:tint val="75000"/>
                  </a:schemeClr>
                </a:solidFill>
              </a:defRPr>
            </a:lvl8pPr>
            <a:lvl9pPr marL="36570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l">
              <a:defRPr>
                <a:latin typeface="Roboto Regular"/>
                <a:cs typeface="Roboto Regular"/>
              </a:defRPr>
            </a:lvl1pPr>
          </a:lstStyle>
          <a:p>
            <a:fld id="{970ECD59-A37A-C84B-9DFA-8E427AD378B0}" type="datetimeFigureOut">
              <a:rPr lang="en-US" smtClean="0"/>
              <a:pPr/>
              <a:t>9/21/2019</a:t>
            </a:fld>
            <a:endParaRPr lang="en-US"/>
          </a:p>
        </p:txBody>
      </p:sp>
      <p:sp>
        <p:nvSpPr>
          <p:cNvPr id="5" name="Footer Placeholder 4"/>
          <p:cNvSpPr>
            <a:spLocks noGrp="1"/>
          </p:cNvSpPr>
          <p:nvPr>
            <p:ph type="ftr" sz="quarter" idx="11"/>
          </p:nvPr>
        </p:nvSpPr>
        <p:spPr/>
        <p:txBody>
          <a:bodyPr/>
          <a:lstStyle>
            <a:lvl1pPr algn="l">
              <a:defRPr>
                <a:latin typeface="Roboto Regular"/>
                <a:cs typeface="Roboto Regular"/>
              </a:defRPr>
            </a:lvl1pPr>
          </a:lstStyle>
          <a:p>
            <a:endParaRPr lang="en-US"/>
          </a:p>
        </p:txBody>
      </p:sp>
      <p:sp>
        <p:nvSpPr>
          <p:cNvPr id="6" name="Slide Number Placeholder 5"/>
          <p:cNvSpPr>
            <a:spLocks noGrp="1"/>
          </p:cNvSpPr>
          <p:nvPr>
            <p:ph type="sldNum" sz="quarter" idx="12"/>
          </p:nvPr>
        </p:nvSpPr>
        <p:spPr/>
        <p:txBody>
          <a:bodyPr/>
          <a:lstStyle>
            <a:lvl1pPr algn="l">
              <a:defRPr>
                <a:latin typeface="Roboto Regular"/>
                <a:cs typeface="Roboto Regular"/>
              </a:defRPr>
            </a:lvl1pPr>
          </a:lstStyle>
          <a:p>
            <a:fld id="{80E39091-E0D1-CF46-954B-4EBC67CDBED6}" type="slidenum">
              <a:rPr lang="en-US" smtClean="0"/>
              <a:pPr/>
              <a:t>‹#›</a:t>
            </a:fld>
            <a:endParaRPr lang="en-US"/>
          </a:p>
        </p:txBody>
      </p:sp>
    </p:spTree>
    <p:extLst>
      <p:ext uri="{BB962C8B-B14F-4D97-AF65-F5344CB8AC3E}">
        <p14:creationId xmlns:p14="http://schemas.microsoft.com/office/powerpoint/2010/main" val="409186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lgn="l">
              <a:defRPr>
                <a:latin typeface="Roboto Regular"/>
                <a:cs typeface="Roboto Regula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tx1">
                    <a:tint val="75000"/>
                  </a:schemeClr>
                </a:solidFill>
                <a:latin typeface="Roboto Regular"/>
                <a:cs typeface="Roboto Regular"/>
              </a:defRPr>
            </a:lvl1pPr>
            <a:lvl2pPr marL="457136" indent="0" algn="ctr">
              <a:buNone/>
              <a:defRPr>
                <a:solidFill>
                  <a:schemeClr val="tx1">
                    <a:tint val="75000"/>
                  </a:schemeClr>
                </a:solidFill>
              </a:defRPr>
            </a:lvl2pPr>
            <a:lvl3pPr marL="914272" indent="0" algn="ctr">
              <a:buNone/>
              <a:defRPr>
                <a:solidFill>
                  <a:schemeClr val="tx1">
                    <a:tint val="75000"/>
                  </a:schemeClr>
                </a:solidFill>
              </a:defRPr>
            </a:lvl3pPr>
            <a:lvl4pPr marL="1371408" indent="0" algn="ctr">
              <a:buNone/>
              <a:defRPr>
                <a:solidFill>
                  <a:schemeClr val="tx1">
                    <a:tint val="75000"/>
                  </a:schemeClr>
                </a:solidFill>
              </a:defRPr>
            </a:lvl4pPr>
            <a:lvl5pPr marL="1828543" indent="0" algn="ctr">
              <a:buNone/>
              <a:defRPr>
                <a:solidFill>
                  <a:schemeClr val="tx1">
                    <a:tint val="75000"/>
                  </a:schemeClr>
                </a:solidFill>
              </a:defRPr>
            </a:lvl5pPr>
            <a:lvl6pPr marL="2285679" indent="0" algn="ctr">
              <a:buNone/>
              <a:defRPr>
                <a:solidFill>
                  <a:schemeClr val="tx1">
                    <a:tint val="75000"/>
                  </a:schemeClr>
                </a:solidFill>
              </a:defRPr>
            </a:lvl6pPr>
            <a:lvl7pPr marL="2742815" indent="0" algn="ctr">
              <a:buNone/>
              <a:defRPr>
                <a:solidFill>
                  <a:schemeClr val="tx1">
                    <a:tint val="75000"/>
                  </a:schemeClr>
                </a:solidFill>
              </a:defRPr>
            </a:lvl7pPr>
            <a:lvl8pPr marL="3199951" indent="0" algn="ctr">
              <a:buNone/>
              <a:defRPr>
                <a:solidFill>
                  <a:schemeClr val="tx1">
                    <a:tint val="75000"/>
                  </a:schemeClr>
                </a:solidFill>
              </a:defRPr>
            </a:lvl8pPr>
            <a:lvl9pPr marL="36570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l">
              <a:defRPr>
                <a:latin typeface="Roboto Regular"/>
                <a:cs typeface="Roboto Regular"/>
              </a:defRPr>
            </a:lvl1p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lgn="l">
              <a:defRPr>
                <a:latin typeface="Roboto Regular"/>
                <a:cs typeface="Roboto Regula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latin typeface="Roboto Regular"/>
                <a:cs typeface="Roboto Regular"/>
              </a:defRPr>
            </a:lvl1p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 xmlns:a16="http://schemas.microsoft.com/office/drawing/2014/main" id="{EAA1AA61-1618-4354-9456-83EC7F1BFDF0}"/>
              </a:ext>
            </a:extLst>
          </p:cNvPr>
          <p:cNvPicPr>
            <a:picLocks noChangeAspect="1"/>
          </p:cNvPicPr>
          <p:nvPr userDrawn="1"/>
        </p:nvPicPr>
        <p:blipFill>
          <a:blip r:embed="rId2" cstate="print"/>
          <a:stretch>
            <a:fillRect/>
          </a:stretch>
        </p:blipFill>
        <p:spPr>
          <a:xfrm>
            <a:off x="0" y="-635000"/>
            <a:ext cx="12192000" cy="8128000"/>
          </a:xfrm>
          <a:prstGeom prst="rect">
            <a:avLst/>
          </a:prstGeom>
        </p:spPr>
      </p:pic>
    </p:spTree>
    <p:extLst>
      <p:ext uri="{BB962C8B-B14F-4D97-AF65-F5344CB8AC3E}">
        <p14:creationId xmlns:p14="http://schemas.microsoft.com/office/powerpoint/2010/main" val="311672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167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36" indent="0">
              <a:buNone/>
              <a:defRPr sz="1800">
                <a:solidFill>
                  <a:schemeClr val="tx1">
                    <a:tint val="75000"/>
                  </a:schemeClr>
                </a:solidFill>
              </a:defRPr>
            </a:lvl2pPr>
            <a:lvl3pPr marL="914272" indent="0">
              <a:buNone/>
              <a:defRPr sz="1600">
                <a:solidFill>
                  <a:schemeClr val="tx1">
                    <a:tint val="75000"/>
                  </a:schemeClr>
                </a:solidFill>
              </a:defRPr>
            </a:lvl3pPr>
            <a:lvl4pPr marL="1371408" indent="0">
              <a:buNone/>
              <a:defRPr sz="1400">
                <a:solidFill>
                  <a:schemeClr val="tx1">
                    <a:tint val="75000"/>
                  </a:schemeClr>
                </a:solidFill>
              </a:defRPr>
            </a:lvl4pPr>
            <a:lvl5pPr marL="1828543" indent="0">
              <a:buNone/>
              <a:defRPr sz="1400">
                <a:solidFill>
                  <a:schemeClr val="tx1">
                    <a:tint val="75000"/>
                  </a:schemeClr>
                </a:solidFill>
              </a:defRPr>
            </a:lvl5pPr>
            <a:lvl6pPr marL="2285679" indent="0">
              <a:buNone/>
              <a:defRPr sz="1400">
                <a:solidFill>
                  <a:schemeClr val="tx1">
                    <a:tint val="75000"/>
                  </a:schemeClr>
                </a:solidFill>
              </a:defRPr>
            </a:lvl6pPr>
            <a:lvl7pPr marL="2742815" indent="0">
              <a:buNone/>
              <a:defRPr sz="1400">
                <a:solidFill>
                  <a:schemeClr val="tx1">
                    <a:tint val="75000"/>
                  </a:schemeClr>
                </a:solidFill>
              </a:defRPr>
            </a:lvl7pPr>
            <a:lvl8pPr marL="3199951" indent="0">
              <a:buNone/>
              <a:defRPr sz="1400">
                <a:solidFill>
                  <a:schemeClr val="tx1">
                    <a:tint val="75000"/>
                  </a:schemeClr>
                </a:solidFill>
              </a:defRPr>
            </a:lvl8pPr>
            <a:lvl9pPr marL="365708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393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406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851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56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294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6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136" indent="0">
              <a:buNone/>
              <a:defRPr sz="2800"/>
            </a:lvl2pPr>
            <a:lvl3pPr marL="914272" indent="0">
              <a:buNone/>
              <a:defRPr sz="2400"/>
            </a:lvl3pPr>
            <a:lvl4pPr marL="1371408" indent="0">
              <a:buNone/>
              <a:defRPr sz="2000"/>
            </a:lvl4pPr>
            <a:lvl5pPr marL="1828543" indent="0">
              <a:buNone/>
              <a:defRPr sz="2000"/>
            </a:lvl5pPr>
            <a:lvl6pPr marL="2285679" indent="0">
              <a:buNone/>
              <a:defRPr sz="2000"/>
            </a:lvl6pPr>
            <a:lvl7pPr marL="2742815" indent="0">
              <a:buNone/>
              <a:defRPr sz="2000"/>
            </a:lvl7pPr>
            <a:lvl8pPr marL="3199951" indent="0">
              <a:buNone/>
              <a:defRPr sz="2000"/>
            </a:lvl8pPr>
            <a:lvl9pPr marL="3657087" indent="0">
              <a:buNone/>
              <a:defRPr sz="2000"/>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593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ECD59-A37A-C84B-9DFA-8E427AD378B0}" type="datetimeFigureOut">
              <a:rPr lang="en-US" smtClean="0"/>
              <a:pPr/>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39091-E0D1-CF46-954B-4EBC67CDBED6}" type="slidenum">
              <a:rPr lang="en-US" smtClean="0"/>
              <a:pPr/>
              <a:t>‹#›</a:t>
            </a:fld>
            <a:endParaRPr lang="en-US"/>
          </a:p>
        </p:txBody>
      </p:sp>
    </p:spTree>
    <p:extLst>
      <p:ext uri="{BB962C8B-B14F-4D97-AF65-F5344CB8AC3E}">
        <p14:creationId xmlns:p14="http://schemas.microsoft.com/office/powerpoint/2010/main" val="176335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36" indent="0">
              <a:buNone/>
              <a:defRPr sz="1800">
                <a:solidFill>
                  <a:schemeClr val="tx1">
                    <a:tint val="75000"/>
                  </a:schemeClr>
                </a:solidFill>
              </a:defRPr>
            </a:lvl2pPr>
            <a:lvl3pPr marL="914272" indent="0">
              <a:buNone/>
              <a:defRPr sz="1600">
                <a:solidFill>
                  <a:schemeClr val="tx1">
                    <a:tint val="75000"/>
                  </a:schemeClr>
                </a:solidFill>
              </a:defRPr>
            </a:lvl3pPr>
            <a:lvl4pPr marL="1371408" indent="0">
              <a:buNone/>
              <a:defRPr sz="1400">
                <a:solidFill>
                  <a:schemeClr val="tx1">
                    <a:tint val="75000"/>
                  </a:schemeClr>
                </a:solidFill>
              </a:defRPr>
            </a:lvl4pPr>
            <a:lvl5pPr marL="1828543" indent="0">
              <a:buNone/>
              <a:defRPr sz="1400">
                <a:solidFill>
                  <a:schemeClr val="tx1">
                    <a:tint val="75000"/>
                  </a:schemeClr>
                </a:solidFill>
              </a:defRPr>
            </a:lvl5pPr>
            <a:lvl6pPr marL="2285679" indent="0">
              <a:buNone/>
              <a:defRPr sz="1400">
                <a:solidFill>
                  <a:schemeClr val="tx1">
                    <a:tint val="75000"/>
                  </a:schemeClr>
                </a:solidFill>
              </a:defRPr>
            </a:lvl6pPr>
            <a:lvl7pPr marL="2742815" indent="0">
              <a:buNone/>
              <a:defRPr sz="1400">
                <a:solidFill>
                  <a:schemeClr val="tx1">
                    <a:tint val="75000"/>
                  </a:schemeClr>
                </a:solidFill>
              </a:defRPr>
            </a:lvl7pPr>
            <a:lvl8pPr marL="3199951" indent="0">
              <a:buNone/>
              <a:defRPr sz="1400">
                <a:solidFill>
                  <a:schemeClr val="tx1">
                    <a:tint val="75000"/>
                  </a:schemeClr>
                </a:solidFill>
              </a:defRPr>
            </a:lvl8pPr>
            <a:lvl9pPr marL="365708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0ECD59-A37A-C84B-9DFA-8E427AD378B0}" type="datetimeFigureOut">
              <a:rPr lang="en-US" smtClean="0"/>
              <a:pPr/>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39091-E0D1-CF46-954B-4EBC67CDBED6}" type="slidenum">
              <a:rPr lang="en-US" smtClean="0"/>
              <a:pPr/>
              <a:t>‹#›</a:t>
            </a:fld>
            <a:endParaRPr lang="en-US"/>
          </a:p>
        </p:txBody>
      </p:sp>
    </p:spTree>
    <p:extLst>
      <p:ext uri="{BB962C8B-B14F-4D97-AF65-F5344CB8AC3E}">
        <p14:creationId xmlns:p14="http://schemas.microsoft.com/office/powerpoint/2010/main" val="1480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0ECD59-A37A-C84B-9DFA-8E427AD378B0}" type="datetimeFigureOut">
              <a:rPr lang="en-US" smtClean="0"/>
              <a:pPr/>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39091-E0D1-CF46-954B-4EBC67CDBED6}" type="slidenum">
              <a:rPr lang="en-US" smtClean="0"/>
              <a:pPr/>
              <a:t>‹#›</a:t>
            </a:fld>
            <a:endParaRPr lang="en-US"/>
          </a:p>
        </p:txBody>
      </p:sp>
    </p:spTree>
    <p:extLst>
      <p:ext uri="{BB962C8B-B14F-4D97-AF65-F5344CB8AC3E}">
        <p14:creationId xmlns:p14="http://schemas.microsoft.com/office/powerpoint/2010/main" val="64984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36" indent="0">
              <a:buNone/>
              <a:defRPr sz="2000" b="1"/>
            </a:lvl2pPr>
            <a:lvl3pPr marL="914272" indent="0">
              <a:buNone/>
              <a:defRPr sz="1800" b="1"/>
            </a:lvl3pPr>
            <a:lvl4pPr marL="1371408" indent="0">
              <a:buNone/>
              <a:defRPr sz="1600" b="1"/>
            </a:lvl4pPr>
            <a:lvl5pPr marL="1828543" indent="0">
              <a:buNone/>
              <a:defRPr sz="1600" b="1"/>
            </a:lvl5pPr>
            <a:lvl6pPr marL="2285679" indent="0">
              <a:buNone/>
              <a:defRPr sz="1600" b="1"/>
            </a:lvl6pPr>
            <a:lvl7pPr marL="2742815" indent="0">
              <a:buNone/>
              <a:defRPr sz="1600" b="1"/>
            </a:lvl7pPr>
            <a:lvl8pPr marL="3199951" indent="0">
              <a:buNone/>
              <a:defRPr sz="1600" b="1"/>
            </a:lvl8pPr>
            <a:lvl9pPr marL="36570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0ECD59-A37A-C84B-9DFA-8E427AD378B0}" type="datetimeFigureOut">
              <a:rPr lang="en-US" smtClean="0"/>
              <a:pPr/>
              <a:t>9/21/2019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39091-E0D1-CF46-954B-4EBC67CDBED6}" type="slidenum">
              <a:rPr lang="en-US" smtClean="0"/>
              <a:pPr/>
              <a:t>‹#›</a:t>
            </a:fld>
            <a:endParaRPr lang="en-US"/>
          </a:p>
        </p:txBody>
      </p:sp>
    </p:spTree>
    <p:extLst>
      <p:ext uri="{BB962C8B-B14F-4D97-AF65-F5344CB8AC3E}">
        <p14:creationId xmlns:p14="http://schemas.microsoft.com/office/powerpoint/2010/main" val="412301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0ECD59-A37A-C84B-9DFA-8E427AD378B0}" type="datetimeFigureOut">
              <a:rPr lang="en-US" smtClean="0"/>
              <a:pPr/>
              <a:t>9/21/2019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39091-E0D1-CF46-954B-4EBC67CDBED6}" type="slidenum">
              <a:rPr lang="en-US" smtClean="0"/>
              <a:pPr/>
              <a:t>‹#›</a:t>
            </a:fld>
            <a:endParaRPr lang="en-US"/>
          </a:p>
        </p:txBody>
      </p:sp>
    </p:spTree>
    <p:extLst>
      <p:ext uri="{BB962C8B-B14F-4D97-AF65-F5344CB8AC3E}">
        <p14:creationId xmlns:p14="http://schemas.microsoft.com/office/powerpoint/2010/main" val="14119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ECD59-A37A-C84B-9DFA-8E427AD378B0}" type="datetimeFigureOut">
              <a:rPr lang="en-US" smtClean="0"/>
              <a:pPr/>
              <a:t>9/21/2019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39091-E0D1-CF46-954B-4EBC67CDBED6}" type="slidenum">
              <a:rPr lang="en-US" smtClean="0"/>
              <a:pPr/>
              <a:t>‹#›</a:t>
            </a:fld>
            <a:endParaRPr lang="en-US"/>
          </a:p>
        </p:txBody>
      </p:sp>
    </p:spTree>
    <p:extLst>
      <p:ext uri="{BB962C8B-B14F-4D97-AF65-F5344CB8AC3E}">
        <p14:creationId xmlns:p14="http://schemas.microsoft.com/office/powerpoint/2010/main" val="124703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smtClean="0"/>
              <a:pPr/>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39091-E0D1-CF46-954B-4EBC67CDBED6}" type="slidenum">
              <a:rPr lang="en-US" smtClean="0"/>
              <a:pPr/>
              <a:t>‹#›</a:t>
            </a:fld>
            <a:endParaRPr lang="en-US"/>
          </a:p>
        </p:txBody>
      </p:sp>
    </p:spTree>
    <p:extLst>
      <p:ext uri="{BB962C8B-B14F-4D97-AF65-F5344CB8AC3E}">
        <p14:creationId xmlns:p14="http://schemas.microsoft.com/office/powerpoint/2010/main" val="4052791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136" indent="0">
              <a:buNone/>
              <a:defRPr sz="2800"/>
            </a:lvl2pPr>
            <a:lvl3pPr marL="914272" indent="0">
              <a:buNone/>
              <a:defRPr sz="2400"/>
            </a:lvl3pPr>
            <a:lvl4pPr marL="1371408" indent="0">
              <a:buNone/>
              <a:defRPr sz="2000"/>
            </a:lvl4pPr>
            <a:lvl5pPr marL="1828543" indent="0">
              <a:buNone/>
              <a:defRPr sz="2000"/>
            </a:lvl5pPr>
            <a:lvl6pPr marL="2285679" indent="0">
              <a:buNone/>
              <a:defRPr sz="2000"/>
            </a:lvl6pPr>
            <a:lvl7pPr marL="2742815" indent="0">
              <a:buNone/>
              <a:defRPr sz="2000"/>
            </a:lvl7pPr>
            <a:lvl8pPr marL="3199951" indent="0">
              <a:buNone/>
              <a:defRPr sz="2000"/>
            </a:lvl8pPr>
            <a:lvl9pPr marL="3657087" indent="0">
              <a:buNone/>
              <a:defRPr sz="2000"/>
            </a:lvl9pPr>
          </a:lstStyle>
          <a:p>
            <a:r>
              <a:rPr lang="en-US"/>
              <a:t>Click icon to add picture</a:t>
            </a:r>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400"/>
            </a:lvl1pPr>
            <a:lvl2pPr marL="457136" indent="0">
              <a:buNone/>
              <a:defRPr sz="1200"/>
            </a:lvl2pPr>
            <a:lvl3pPr marL="914272" indent="0">
              <a:buNone/>
              <a:defRPr sz="1000"/>
            </a:lvl3pPr>
            <a:lvl4pPr marL="1371408" indent="0">
              <a:buNone/>
              <a:defRPr sz="900"/>
            </a:lvl4pPr>
            <a:lvl5pPr marL="1828543" indent="0">
              <a:buNone/>
              <a:defRPr sz="900"/>
            </a:lvl5pPr>
            <a:lvl6pPr marL="2285679" indent="0">
              <a:buNone/>
              <a:defRPr sz="900"/>
            </a:lvl6pPr>
            <a:lvl7pPr marL="2742815" indent="0">
              <a:buNone/>
              <a:defRPr sz="900"/>
            </a:lvl7pPr>
            <a:lvl8pPr marL="3199951" indent="0">
              <a:buNone/>
              <a:defRPr sz="900"/>
            </a:lvl8pPr>
            <a:lvl9pPr marL="36570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0ECD59-A37A-C84B-9DFA-8E427AD378B0}" type="datetimeFigureOut">
              <a:rPr lang="en-US" smtClean="0"/>
              <a:pPr/>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39091-E0D1-CF46-954B-4EBC67CDBED6}" type="slidenum">
              <a:rPr lang="en-US" smtClean="0"/>
              <a:pPr/>
              <a:t>‹#›</a:t>
            </a:fld>
            <a:endParaRPr lang="en-US"/>
          </a:p>
        </p:txBody>
      </p:sp>
    </p:spTree>
    <p:extLst>
      <p:ext uri="{BB962C8B-B14F-4D97-AF65-F5344CB8AC3E}">
        <p14:creationId xmlns:p14="http://schemas.microsoft.com/office/powerpoint/2010/main" val="178171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27" tIns="45713" rIns="91427" bIns="4571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3"/>
            <a:ext cx="10972800" cy="4525963"/>
          </a:xfrm>
          <a:prstGeom prst="rect">
            <a:avLst/>
          </a:prstGeom>
        </p:spPr>
        <p:txBody>
          <a:bodyPr vert="horz" lIns="91427" tIns="45713" rIns="91427" bIns="457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err="1"/>
              <a:t>sjdlf</a:t>
            </a:r>
            <a:endParaRPr lang="en-US" dirty="0"/>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fld id="{970ECD59-A37A-C84B-9DFA-8E427AD378B0}" type="datetimeFigureOut">
              <a:rPr lang="en-US" smtClean="0"/>
              <a:pPr/>
              <a:t>9/21/2019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endParaRPr lang="en-US"/>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fld id="{80E39091-E0D1-CF46-954B-4EBC67CDBED6}" type="slidenum">
              <a:rPr lang="en-US" smtClean="0"/>
              <a:pPr/>
              <a:t>‹#›</a:t>
            </a:fld>
            <a:endParaRPr lang="en-US"/>
          </a:p>
        </p:txBody>
      </p:sp>
    </p:spTree>
    <p:extLst>
      <p:ext uri="{BB962C8B-B14F-4D97-AF65-F5344CB8AC3E}">
        <p14:creationId xmlns:p14="http://schemas.microsoft.com/office/powerpoint/2010/main" val="1355347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457136" rtl="0" eaLnBrk="1" latinLnBrk="0" hangingPunct="1">
        <a:spcBef>
          <a:spcPct val="0"/>
        </a:spcBef>
        <a:buNone/>
        <a:defRPr sz="4400" kern="1200">
          <a:solidFill>
            <a:schemeClr val="tx1"/>
          </a:solidFill>
          <a:latin typeface="Roboto Regular"/>
          <a:ea typeface="+mj-ea"/>
          <a:cs typeface="Roboto Regular"/>
        </a:defRPr>
      </a:lvl1pPr>
    </p:titleStyle>
    <p:bodyStyle>
      <a:lvl1pPr marL="342852" indent="-342852" algn="l" defTabSz="457136"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845" indent="-285710" algn="l" defTabSz="457136"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2840" indent="-228568" algn="l" defTabSz="457136" rtl="0" eaLnBrk="1" latinLnBrk="0" hangingPunct="1">
        <a:spcBef>
          <a:spcPct val="20000"/>
        </a:spcBef>
        <a:buFont typeface="Arial"/>
        <a:buChar char="•"/>
        <a:defRPr sz="2400" kern="1200">
          <a:solidFill>
            <a:schemeClr val="tx1"/>
          </a:solidFill>
          <a:latin typeface="Roboto Regular"/>
          <a:ea typeface="+mn-ea"/>
          <a:cs typeface="Roboto Regular"/>
        </a:defRPr>
      </a:lvl3pPr>
      <a:lvl4pPr marL="1599975" indent="-228568" algn="l" defTabSz="457136" rtl="0" eaLnBrk="1" latinLnBrk="0" hangingPunct="1">
        <a:spcBef>
          <a:spcPct val="20000"/>
        </a:spcBef>
        <a:buFont typeface="Arial"/>
        <a:buChar char="–"/>
        <a:defRPr sz="2000" kern="1200">
          <a:solidFill>
            <a:schemeClr val="tx1"/>
          </a:solidFill>
          <a:latin typeface="Roboto Regular"/>
          <a:ea typeface="+mn-ea"/>
          <a:cs typeface="Roboto Regular"/>
        </a:defRPr>
      </a:lvl4pPr>
      <a:lvl5pPr marL="2171395" indent="-342852" algn="l" defTabSz="457136" rtl="0" eaLnBrk="1" latinLnBrk="0" hangingPunct="1">
        <a:spcBef>
          <a:spcPct val="20000"/>
        </a:spcBef>
        <a:buFont typeface="Wingdings" charset="2"/>
        <a:buChar char="v"/>
        <a:defRPr sz="2000" kern="1200">
          <a:solidFill>
            <a:schemeClr val="tx1"/>
          </a:solidFill>
          <a:latin typeface="Roboto Regular"/>
          <a:ea typeface="+mn-ea"/>
          <a:cs typeface="Roboto Regular"/>
        </a:defRPr>
      </a:lvl5pPr>
      <a:lvl6pPr marL="2514247" indent="-228568" algn="l" defTabSz="457136" rtl="0" eaLnBrk="1" latinLnBrk="0" hangingPunct="1">
        <a:spcBef>
          <a:spcPct val="20000"/>
        </a:spcBef>
        <a:buFont typeface="Arial"/>
        <a:buChar char="•"/>
        <a:defRPr sz="2000" kern="1200">
          <a:solidFill>
            <a:schemeClr val="tx1"/>
          </a:solidFill>
          <a:latin typeface="+mn-lt"/>
          <a:ea typeface="+mn-ea"/>
          <a:cs typeface="+mn-cs"/>
        </a:defRPr>
      </a:lvl6pPr>
      <a:lvl7pPr marL="2971383" indent="-228568" algn="l" defTabSz="457136" rtl="0" eaLnBrk="1" latinLnBrk="0" hangingPunct="1">
        <a:spcBef>
          <a:spcPct val="20000"/>
        </a:spcBef>
        <a:buFont typeface="Arial"/>
        <a:buChar char="•"/>
        <a:defRPr sz="2000" kern="1200">
          <a:solidFill>
            <a:schemeClr val="tx1"/>
          </a:solidFill>
          <a:latin typeface="+mn-lt"/>
          <a:ea typeface="+mn-ea"/>
          <a:cs typeface="+mn-cs"/>
        </a:defRPr>
      </a:lvl7pPr>
      <a:lvl8pPr marL="3428519" indent="-228568" algn="l" defTabSz="457136" rtl="0" eaLnBrk="1" latinLnBrk="0" hangingPunct="1">
        <a:spcBef>
          <a:spcPct val="20000"/>
        </a:spcBef>
        <a:buFont typeface="Arial"/>
        <a:buChar char="•"/>
        <a:defRPr sz="2000" kern="1200">
          <a:solidFill>
            <a:schemeClr val="tx1"/>
          </a:solidFill>
          <a:latin typeface="+mn-lt"/>
          <a:ea typeface="+mn-ea"/>
          <a:cs typeface="+mn-cs"/>
        </a:defRPr>
      </a:lvl8pPr>
      <a:lvl9pPr marL="3885655" indent="-228568" algn="l" defTabSz="45713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6" rtl="0" eaLnBrk="1" latinLnBrk="0" hangingPunct="1">
        <a:defRPr sz="1800" kern="1200">
          <a:solidFill>
            <a:schemeClr val="tx1"/>
          </a:solidFill>
          <a:latin typeface="+mn-lt"/>
          <a:ea typeface="+mn-ea"/>
          <a:cs typeface="+mn-cs"/>
        </a:defRPr>
      </a:lvl1pPr>
      <a:lvl2pPr marL="457136" algn="l" defTabSz="457136" rtl="0" eaLnBrk="1" latinLnBrk="0" hangingPunct="1">
        <a:defRPr sz="1800" kern="1200">
          <a:solidFill>
            <a:schemeClr val="tx1"/>
          </a:solidFill>
          <a:latin typeface="+mn-lt"/>
          <a:ea typeface="+mn-ea"/>
          <a:cs typeface="+mn-cs"/>
        </a:defRPr>
      </a:lvl2pPr>
      <a:lvl3pPr marL="914272" algn="l" defTabSz="457136" rtl="0" eaLnBrk="1" latinLnBrk="0" hangingPunct="1">
        <a:defRPr sz="1800" kern="1200">
          <a:solidFill>
            <a:schemeClr val="tx1"/>
          </a:solidFill>
          <a:latin typeface="+mn-lt"/>
          <a:ea typeface="+mn-ea"/>
          <a:cs typeface="+mn-cs"/>
        </a:defRPr>
      </a:lvl3pPr>
      <a:lvl4pPr marL="1371408" algn="l" defTabSz="457136" rtl="0" eaLnBrk="1" latinLnBrk="0" hangingPunct="1">
        <a:defRPr sz="1800" kern="1200">
          <a:solidFill>
            <a:schemeClr val="tx1"/>
          </a:solidFill>
          <a:latin typeface="+mn-lt"/>
          <a:ea typeface="+mn-ea"/>
          <a:cs typeface="+mn-cs"/>
        </a:defRPr>
      </a:lvl4pPr>
      <a:lvl5pPr marL="1828543" algn="l" defTabSz="457136" rtl="0" eaLnBrk="1" latinLnBrk="0" hangingPunct="1">
        <a:defRPr sz="1800" kern="1200">
          <a:solidFill>
            <a:schemeClr val="tx1"/>
          </a:solidFill>
          <a:latin typeface="+mn-lt"/>
          <a:ea typeface="+mn-ea"/>
          <a:cs typeface="+mn-cs"/>
        </a:defRPr>
      </a:lvl5pPr>
      <a:lvl6pPr marL="2285679" algn="l" defTabSz="457136" rtl="0" eaLnBrk="1" latinLnBrk="0" hangingPunct="1">
        <a:defRPr sz="1800" kern="1200">
          <a:solidFill>
            <a:schemeClr val="tx1"/>
          </a:solidFill>
          <a:latin typeface="+mn-lt"/>
          <a:ea typeface="+mn-ea"/>
          <a:cs typeface="+mn-cs"/>
        </a:defRPr>
      </a:lvl6pPr>
      <a:lvl7pPr marL="2742815" algn="l" defTabSz="457136" rtl="0" eaLnBrk="1" latinLnBrk="0" hangingPunct="1">
        <a:defRPr sz="1800" kern="1200">
          <a:solidFill>
            <a:schemeClr val="tx1"/>
          </a:solidFill>
          <a:latin typeface="+mn-lt"/>
          <a:ea typeface="+mn-ea"/>
          <a:cs typeface="+mn-cs"/>
        </a:defRPr>
      </a:lvl7pPr>
      <a:lvl8pPr marL="3199951" algn="l" defTabSz="457136" rtl="0" eaLnBrk="1" latinLnBrk="0" hangingPunct="1">
        <a:defRPr sz="1800" kern="1200">
          <a:solidFill>
            <a:schemeClr val="tx1"/>
          </a:solidFill>
          <a:latin typeface="+mn-lt"/>
          <a:ea typeface="+mn-ea"/>
          <a:cs typeface="+mn-cs"/>
        </a:defRPr>
      </a:lvl8pPr>
      <a:lvl9pPr marL="3657087" algn="l" defTabSz="45713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27" tIns="45713" rIns="91427" bIns="45713"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3"/>
            <a:ext cx="10972800" cy="4525963"/>
          </a:xfrm>
          <a:prstGeom prst="rect">
            <a:avLst/>
          </a:prstGeom>
        </p:spPr>
        <p:txBody>
          <a:bodyPr vert="horz" lIns="91427" tIns="45713" rIns="91427" bIns="457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fld id="{970ECD59-A37A-C84B-9DFA-8E427AD378B0}" type="datetimeFigureOut">
              <a:rPr lang="en-US">
                <a:solidFill>
                  <a:prstClr val="black">
                    <a:tint val="75000"/>
                  </a:prstClr>
                </a:solidFill>
              </a:rPr>
              <a:pPr/>
              <a:t>9/21/2019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27" tIns="45713" rIns="91427" bIns="45713" rtlCol="0" anchor="ctr"/>
          <a:lstStyle>
            <a:lvl1pPr algn="l">
              <a:defRPr sz="1200">
                <a:solidFill>
                  <a:schemeClr val="tx1">
                    <a:tint val="75000"/>
                  </a:schemeClr>
                </a:solidFill>
                <a:latin typeface="Roboto Regular"/>
                <a:cs typeface="Roboto Regular"/>
              </a:defRPr>
            </a:lvl1pPr>
          </a:lstStyle>
          <a:p>
            <a:fld id="{80E39091-E0D1-CF46-954B-4EBC67CDBE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78730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457136" rtl="0" eaLnBrk="1" latinLnBrk="0" hangingPunct="1">
        <a:spcBef>
          <a:spcPct val="0"/>
        </a:spcBef>
        <a:buNone/>
        <a:defRPr sz="4400" kern="1200">
          <a:solidFill>
            <a:schemeClr val="tx1"/>
          </a:solidFill>
          <a:latin typeface="Roboto Regular"/>
          <a:ea typeface="+mj-ea"/>
          <a:cs typeface="Roboto Regular"/>
        </a:defRPr>
      </a:lvl1pPr>
    </p:titleStyle>
    <p:bodyStyle>
      <a:lvl1pPr marL="342852" indent="-342852" algn="l" defTabSz="457136"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845" indent="-285710" algn="l" defTabSz="457136"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2840" indent="-228568" algn="l" defTabSz="457136" rtl="0" eaLnBrk="1" latinLnBrk="0" hangingPunct="1">
        <a:spcBef>
          <a:spcPct val="20000"/>
        </a:spcBef>
        <a:buFont typeface="Arial"/>
        <a:buChar char="•"/>
        <a:defRPr sz="2400" kern="1200">
          <a:solidFill>
            <a:schemeClr val="tx1"/>
          </a:solidFill>
          <a:latin typeface="Roboto Regular"/>
          <a:ea typeface="+mn-ea"/>
          <a:cs typeface="Roboto Regular"/>
        </a:defRPr>
      </a:lvl3pPr>
      <a:lvl4pPr marL="1599975" indent="-228568" algn="l" defTabSz="457136" rtl="0" eaLnBrk="1" latinLnBrk="0" hangingPunct="1">
        <a:spcBef>
          <a:spcPct val="20000"/>
        </a:spcBef>
        <a:buFont typeface="Arial"/>
        <a:buChar char="–"/>
        <a:defRPr sz="2000" kern="1200">
          <a:solidFill>
            <a:schemeClr val="tx1"/>
          </a:solidFill>
          <a:latin typeface="Roboto Regular"/>
          <a:ea typeface="+mn-ea"/>
          <a:cs typeface="Roboto Regular"/>
        </a:defRPr>
      </a:lvl4pPr>
      <a:lvl5pPr marL="2057111" indent="-228568" algn="l" defTabSz="457136" rtl="0" eaLnBrk="1" latinLnBrk="0" hangingPunct="1">
        <a:spcBef>
          <a:spcPct val="20000"/>
        </a:spcBef>
        <a:buFont typeface="Arial"/>
        <a:buChar char="»"/>
        <a:defRPr sz="2000" kern="1200">
          <a:solidFill>
            <a:schemeClr val="tx1"/>
          </a:solidFill>
          <a:latin typeface="Roboto Regular"/>
          <a:ea typeface="+mn-ea"/>
          <a:cs typeface="Roboto Regular"/>
        </a:defRPr>
      </a:lvl5pPr>
      <a:lvl6pPr marL="2514247" indent="-228568" algn="l" defTabSz="457136" rtl="0" eaLnBrk="1" latinLnBrk="0" hangingPunct="1">
        <a:spcBef>
          <a:spcPct val="20000"/>
        </a:spcBef>
        <a:buFont typeface="Arial"/>
        <a:buChar char="•"/>
        <a:defRPr sz="2000" kern="1200">
          <a:solidFill>
            <a:schemeClr val="tx1"/>
          </a:solidFill>
          <a:latin typeface="+mn-lt"/>
          <a:ea typeface="+mn-ea"/>
          <a:cs typeface="+mn-cs"/>
        </a:defRPr>
      </a:lvl6pPr>
      <a:lvl7pPr marL="2971383" indent="-228568" algn="l" defTabSz="457136" rtl="0" eaLnBrk="1" latinLnBrk="0" hangingPunct="1">
        <a:spcBef>
          <a:spcPct val="20000"/>
        </a:spcBef>
        <a:buFont typeface="Arial"/>
        <a:buChar char="•"/>
        <a:defRPr sz="2000" kern="1200">
          <a:solidFill>
            <a:schemeClr val="tx1"/>
          </a:solidFill>
          <a:latin typeface="+mn-lt"/>
          <a:ea typeface="+mn-ea"/>
          <a:cs typeface="+mn-cs"/>
        </a:defRPr>
      </a:lvl7pPr>
      <a:lvl8pPr marL="3428519" indent="-228568" algn="l" defTabSz="457136" rtl="0" eaLnBrk="1" latinLnBrk="0" hangingPunct="1">
        <a:spcBef>
          <a:spcPct val="20000"/>
        </a:spcBef>
        <a:buFont typeface="Arial"/>
        <a:buChar char="•"/>
        <a:defRPr sz="2000" kern="1200">
          <a:solidFill>
            <a:schemeClr val="tx1"/>
          </a:solidFill>
          <a:latin typeface="+mn-lt"/>
          <a:ea typeface="+mn-ea"/>
          <a:cs typeface="+mn-cs"/>
        </a:defRPr>
      </a:lvl8pPr>
      <a:lvl9pPr marL="3885655" indent="-228568" algn="l" defTabSz="45713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6" rtl="0" eaLnBrk="1" latinLnBrk="0" hangingPunct="1">
        <a:defRPr sz="1800" kern="1200">
          <a:solidFill>
            <a:schemeClr val="tx1"/>
          </a:solidFill>
          <a:latin typeface="+mn-lt"/>
          <a:ea typeface="+mn-ea"/>
          <a:cs typeface="+mn-cs"/>
        </a:defRPr>
      </a:lvl1pPr>
      <a:lvl2pPr marL="457136" algn="l" defTabSz="457136" rtl="0" eaLnBrk="1" latinLnBrk="0" hangingPunct="1">
        <a:defRPr sz="1800" kern="1200">
          <a:solidFill>
            <a:schemeClr val="tx1"/>
          </a:solidFill>
          <a:latin typeface="+mn-lt"/>
          <a:ea typeface="+mn-ea"/>
          <a:cs typeface="+mn-cs"/>
        </a:defRPr>
      </a:lvl2pPr>
      <a:lvl3pPr marL="914272" algn="l" defTabSz="457136" rtl="0" eaLnBrk="1" latinLnBrk="0" hangingPunct="1">
        <a:defRPr sz="1800" kern="1200">
          <a:solidFill>
            <a:schemeClr val="tx1"/>
          </a:solidFill>
          <a:latin typeface="+mn-lt"/>
          <a:ea typeface="+mn-ea"/>
          <a:cs typeface="+mn-cs"/>
        </a:defRPr>
      </a:lvl3pPr>
      <a:lvl4pPr marL="1371408" algn="l" defTabSz="457136" rtl="0" eaLnBrk="1" latinLnBrk="0" hangingPunct="1">
        <a:defRPr sz="1800" kern="1200">
          <a:solidFill>
            <a:schemeClr val="tx1"/>
          </a:solidFill>
          <a:latin typeface="+mn-lt"/>
          <a:ea typeface="+mn-ea"/>
          <a:cs typeface="+mn-cs"/>
        </a:defRPr>
      </a:lvl4pPr>
      <a:lvl5pPr marL="1828543" algn="l" defTabSz="457136" rtl="0" eaLnBrk="1" latinLnBrk="0" hangingPunct="1">
        <a:defRPr sz="1800" kern="1200">
          <a:solidFill>
            <a:schemeClr val="tx1"/>
          </a:solidFill>
          <a:latin typeface="+mn-lt"/>
          <a:ea typeface="+mn-ea"/>
          <a:cs typeface="+mn-cs"/>
        </a:defRPr>
      </a:lvl5pPr>
      <a:lvl6pPr marL="2285679" algn="l" defTabSz="457136" rtl="0" eaLnBrk="1" latinLnBrk="0" hangingPunct="1">
        <a:defRPr sz="1800" kern="1200">
          <a:solidFill>
            <a:schemeClr val="tx1"/>
          </a:solidFill>
          <a:latin typeface="+mn-lt"/>
          <a:ea typeface="+mn-ea"/>
          <a:cs typeface="+mn-cs"/>
        </a:defRPr>
      </a:lvl6pPr>
      <a:lvl7pPr marL="2742815" algn="l" defTabSz="457136" rtl="0" eaLnBrk="1" latinLnBrk="0" hangingPunct="1">
        <a:defRPr sz="1800" kern="1200">
          <a:solidFill>
            <a:schemeClr val="tx1"/>
          </a:solidFill>
          <a:latin typeface="+mn-lt"/>
          <a:ea typeface="+mn-ea"/>
          <a:cs typeface="+mn-cs"/>
        </a:defRPr>
      </a:lvl7pPr>
      <a:lvl8pPr marL="3199951" algn="l" defTabSz="457136" rtl="0" eaLnBrk="1" latinLnBrk="0" hangingPunct="1">
        <a:defRPr sz="1800" kern="1200">
          <a:solidFill>
            <a:schemeClr val="tx1"/>
          </a:solidFill>
          <a:latin typeface="+mn-lt"/>
          <a:ea typeface="+mn-ea"/>
          <a:cs typeface="+mn-cs"/>
        </a:defRPr>
      </a:lvl8pPr>
      <a:lvl9pPr marL="3657087" algn="l" defTabSz="4571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yianapa.jpg"/>
          <p:cNvPicPr>
            <a:picLocks noGrp="1" noChangeAspect="1"/>
          </p:cNvPicPr>
          <p:nvPr>
            <p:ph type="pic" idx="1"/>
          </p:nvPr>
        </p:nvPicPr>
        <p:blipFill>
          <a:blip r:embed="rId2" cstate="print"/>
          <a:srcRect t="8904" b="8904"/>
          <a:stretch>
            <a:fillRect/>
          </a:stretch>
        </p:blipFill>
        <p:spPr>
          <a:xfrm>
            <a:off x="-144379" y="-81213"/>
            <a:ext cx="12336379" cy="6939213"/>
          </a:xfrm>
        </p:spPr>
      </p:pic>
      <p:sp>
        <p:nvSpPr>
          <p:cNvPr id="8" name="Title 1"/>
          <p:cNvSpPr txBox="1">
            <a:spLocks/>
          </p:cNvSpPr>
          <p:nvPr/>
        </p:nvSpPr>
        <p:spPr>
          <a:xfrm>
            <a:off x="6798711" y="6497052"/>
            <a:ext cx="3132675" cy="250882"/>
          </a:xfrm>
          <a:prstGeom prst="rect">
            <a:avLst/>
          </a:prstGeom>
        </p:spPr>
        <p:txBody>
          <a:bodyPr vert="horz" lIns="0" tIns="45713" rIns="0"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r"/>
            <a:endParaRPr lang="en-US" sz="900" dirty="0">
              <a:solidFill>
                <a:srgbClr val="FFFFFF"/>
              </a:solidFill>
            </a:endParaRPr>
          </a:p>
        </p:txBody>
      </p:sp>
      <p:sp>
        <p:nvSpPr>
          <p:cNvPr id="10" name="Title 1"/>
          <p:cNvSpPr txBox="1">
            <a:spLocks/>
          </p:cNvSpPr>
          <p:nvPr/>
        </p:nvSpPr>
        <p:spPr>
          <a:xfrm>
            <a:off x="12304881" y="6319252"/>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Photo c</a:t>
            </a:r>
            <a:r>
              <a:rPr lang="en-US" sz="900" dirty="0">
                <a:solidFill>
                  <a:prstClr val="white"/>
                </a:solidFill>
              </a:rPr>
              <a:t>redit to be given </a:t>
            </a:r>
          </a:p>
          <a:p>
            <a:pPr algn="r"/>
            <a:r>
              <a:rPr lang="en-US" sz="900" dirty="0">
                <a:solidFill>
                  <a:prstClr val="white"/>
                </a:solidFill>
              </a:rPr>
              <a:t>as shown alongside </a:t>
            </a:r>
          </a:p>
          <a:p>
            <a:pPr algn="r"/>
            <a:r>
              <a:rPr lang="en-US" sz="900" dirty="0">
                <a:solidFill>
                  <a:prstClr val="white"/>
                </a:solidFill>
              </a:rPr>
              <a:t>(in black or in white)</a:t>
            </a:r>
          </a:p>
        </p:txBody>
      </p:sp>
      <p:sp>
        <p:nvSpPr>
          <p:cNvPr id="17" name="Title 1"/>
          <p:cNvSpPr>
            <a:spLocks noGrp="1"/>
          </p:cNvSpPr>
          <p:nvPr>
            <p:ph type="title"/>
          </p:nvPr>
        </p:nvSpPr>
        <p:spPr>
          <a:xfrm>
            <a:off x="3231929" y="2820318"/>
            <a:ext cx="7315200" cy="1123721"/>
          </a:xfrm>
        </p:spPr>
        <p:txBody>
          <a:bodyPr vert="horz" lIns="0" tIns="45713" rIns="0" bIns="144000" rtlCol="0" anchor="b">
            <a:noAutofit/>
          </a:bodyPr>
          <a:lstStyle/>
          <a:p>
            <a:r>
              <a:rPr lang="en-US" sz="4000" dirty="0" smtClean="0">
                <a:solidFill>
                  <a:schemeClr val="bg1"/>
                </a:solidFill>
              </a:rPr>
              <a:t>ICZM </a:t>
            </a:r>
            <a:r>
              <a:rPr lang="en-US" sz="4000" dirty="0">
                <a:solidFill>
                  <a:schemeClr val="bg1"/>
                </a:solidFill>
              </a:rPr>
              <a:t>Policy in </a:t>
            </a:r>
            <a:r>
              <a:rPr lang="en-US" sz="4000" dirty="0" smtClean="0">
                <a:solidFill>
                  <a:schemeClr val="bg1"/>
                </a:solidFill>
              </a:rPr>
              <a:t>Cyprus</a:t>
            </a:r>
            <a:endParaRPr lang="en-US" sz="4000" dirty="0">
              <a:solidFill>
                <a:schemeClr val="bg1"/>
              </a:solidFill>
            </a:endParaRPr>
          </a:p>
        </p:txBody>
      </p:sp>
      <p:cxnSp>
        <p:nvCxnSpPr>
          <p:cNvPr id="19" name="Straight Connector 18"/>
          <p:cNvCxnSpPr/>
          <p:nvPr/>
        </p:nvCxnSpPr>
        <p:spPr>
          <a:xfrm>
            <a:off x="2191965" y="6851872"/>
            <a:ext cx="7679263" cy="0"/>
          </a:xfrm>
          <a:prstGeom prst="line">
            <a:avLst/>
          </a:prstGeom>
          <a:ln w="127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52123" y="5790240"/>
            <a:ext cx="7679263" cy="0"/>
          </a:xfrm>
          <a:prstGeom prst="line">
            <a:avLst/>
          </a:prstGeom>
          <a:ln w="127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21" name="Subtitle 2"/>
          <p:cNvSpPr txBox="1">
            <a:spLocks/>
          </p:cNvSpPr>
          <p:nvPr/>
        </p:nvSpPr>
        <p:spPr>
          <a:xfrm>
            <a:off x="2252123" y="5020221"/>
            <a:ext cx="7679262" cy="458159"/>
          </a:xfrm>
          <a:prstGeom prst="rect">
            <a:avLst/>
          </a:prstGeom>
        </p:spPr>
        <p:txBody>
          <a:bodyPr vert="horz" lIns="0" tIns="144000" rIns="0" bIns="45713" rtlCol="0">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100" b="1" dirty="0" smtClean="0">
                <a:solidFill>
                  <a:srgbClr val="FFFFFF"/>
                </a:solidFill>
              </a:rPr>
              <a:t>Irene CONSTANTINOU / Department of Environment / </a:t>
            </a:r>
            <a:r>
              <a:rPr lang="hr-HR" sz="1100" b="1" dirty="0" smtClean="0">
                <a:solidFill>
                  <a:srgbClr val="FFFFFF"/>
                </a:solidFill>
              </a:rPr>
              <a:t>Ayia </a:t>
            </a:r>
            <a:r>
              <a:rPr lang="hr-HR" sz="1100" b="1" dirty="0">
                <a:solidFill>
                  <a:srgbClr val="FFFFFF"/>
                </a:solidFill>
              </a:rPr>
              <a:t>Napa, 25 September </a:t>
            </a:r>
            <a:r>
              <a:rPr lang="hr-HR" sz="1100" b="1" dirty="0" smtClean="0">
                <a:solidFill>
                  <a:srgbClr val="FFFFFF"/>
                </a:solidFill>
              </a:rPr>
              <a:t>2019</a:t>
            </a:r>
            <a:endParaRPr lang="en-US" sz="1100" b="1" dirty="0">
              <a:solidFill>
                <a:srgbClr val="FFFFFF"/>
              </a:solidFill>
            </a:endParaRPr>
          </a:p>
        </p:txBody>
      </p:sp>
      <p:pic>
        <p:nvPicPr>
          <p:cNvPr id="14" name="Picture 13"/>
          <p:cNvPicPr>
            <a:picLocks noChangeAspect="1"/>
          </p:cNvPicPr>
          <p:nvPr/>
        </p:nvPicPr>
        <p:blipFill>
          <a:blip r:embed="rId3" cstate="print"/>
          <a:stretch>
            <a:fillRect/>
          </a:stretch>
        </p:blipFill>
        <p:spPr>
          <a:xfrm>
            <a:off x="2712448" y="277575"/>
            <a:ext cx="898015" cy="898015"/>
          </a:xfrm>
          <a:prstGeom prst="rect">
            <a:avLst/>
          </a:prstGeom>
        </p:spPr>
      </p:pic>
      <p:pic>
        <p:nvPicPr>
          <p:cNvPr id="3" name="Picture 2">
            <a:extLst>
              <a:ext uri="{FF2B5EF4-FFF2-40B4-BE49-F238E27FC236}">
                <a16:creationId xmlns="" xmlns:a16="http://schemas.microsoft.com/office/drawing/2014/main" id="{5808DA0E-517C-47F2-A01A-2056C4EFEA8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22" y1="41525" x2="17771" y2="18644"/>
                        <a14:foregroundMark x1="32530" y1="42373" x2="34940" y2="20339"/>
                        <a14:foregroundMark x1="54518" y1="16102" x2="54819" y2="41525"/>
                        <a14:foregroundMark x1="59940" y1="41525" x2="67470" y2="47458"/>
                        <a14:foregroundMark x1="72289" y1="61864" x2="75301" y2="44915"/>
                        <a14:foregroundMark x1="21687" y1="38983" x2="22892" y2="22034"/>
                      </a14:backgroundRemoval>
                    </a14:imgEffect>
                  </a14:imgLayer>
                </a14:imgProps>
              </a:ext>
            </a:extLst>
          </a:blip>
          <a:stretch>
            <a:fillRect/>
          </a:stretch>
        </p:blipFill>
        <p:spPr>
          <a:xfrm>
            <a:off x="4269659" y="190588"/>
            <a:ext cx="3644189" cy="1295223"/>
          </a:xfrm>
          <a:prstGeom prst="rect">
            <a:avLst/>
          </a:prstGeom>
          <a:noFill/>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 xmlns:a16="http://schemas.microsoft.com/office/drawing/2014/main" id="{1B456D67-9448-4ECD-BBD6-D91450E28A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103" y="301517"/>
            <a:ext cx="2162086" cy="850132"/>
          </a:xfrm>
          <a:prstGeom prst="rect">
            <a:avLst/>
          </a:prstGeom>
        </p:spPr>
      </p:pic>
      <p:pic>
        <p:nvPicPr>
          <p:cNvPr id="15" name="Picture 14" descr="C:\C-MANRE-Ioanna\3. Folders general\16-Λογότυπα\Logo Department of Environment -Colour-E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06707" y="409321"/>
            <a:ext cx="893672" cy="857755"/>
          </a:xfrm>
          <a:prstGeom prst="rect">
            <a:avLst/>
          </a:prstGeom>
          <a:noFill/>
          <a:ln>
            <a:noFill/>
          </a:ln>
        </p:spPr>
      </p:pic>
      <p:pic>
        <p:nvPicPr>
          <p:cNvPr id="1026" name="Picture 2" descr="C:\C-MANRE-Ioanna\3. Folders general\16-Λογότυπα\Logo eng_Υπουργείου.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9452" y="548506"/>
            <a:ext cx="2163124" cy="53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572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rgbClr val="00AEEF"/>
                </a:solidFill>
              </a:rPr>
              <a:t>ICZM Protocol</a:t>
            </a: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10</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2252121" y="1193801"/>
            <a:ext cx="7679265"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342900" indent="-342900">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7th Protocol of the Barcelona Convention</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ICZM </a:t>
            </a:r>
            <a:r>
              <a:rPr lang="en-US" sz="2400" dirty="0">
                <a:solidFill>
                  <a:prstClr val="black"/>
                </a:solidFill>
                <a:latin typeface="Roboto Black"/>
                <a:ea typeface="Roboto Black" panose="02000000000000000000" pitchFamily="2" charset="0"/>
                <a:cs typeface="Roboto Black"/>
              </a:rPr>
              <a:t>Protocol was </a:t>
            </a:r>
            <a:r>
              <a:rPr lang="en-US" sz="2400" dirty="0" smtClean="0">
                <a:solidFill>
                  <a:prstClr val="black"/>
                </a:solidFill>
                <a:latin typeface="Roboto Black"/>
                <a:ea typeface="Roboto Black" panose="02000000000000000000" pitchFamily="2" charset="0"/>
                <a:cs typeface="Roboto Black"/>
              </a:rPr>
              <a:t>signed in 21/1/2008 and entered </a:t>
            </a:r>
            <a:r>
              <a:rPr lang="en-US" sz="2400" dirty="0">
                <a:solidFill>
                  <a:prstClr val="black"/>
                </a:solidFill>
                <a:latin typeface="Roboto Black"/>
                <a:ea typeface="Roboto Black" panose="02000000000000000000" pitchFamily="2" charset="0"/>
                <a:cs typeface="Roboto Black"/>
              </a:rPr>
              <a:t>into </a:t>
            </a:r>
            <a:r>
              <a:rPr lang="en-US" sz="2400" dirty="0" smtClean="0">
                <a:solidFill>
                  <a:prstClr val="black"/>
                </a:solidFill>
                <a:latin typeface="Roboto Black"/>
                <a:ea typeface="Roboto Black" panose="02000000000000000000" pitchFamily="2" charset="0"/>
                <a:cs typeface="Roboto Black"/>
              </a:rPr>
              <a:t>force in 24/3/2011</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To </a:t>
            </a:r>
            <a:r>
              <a:rPr lang="en-US" sz="2400" dirty="0">
                <a:solidFill>
                  <a:prstClr val="black"/>
                </a:solidFill>
                <a:latin typeface="Roboto Black"/>
                <a:ea typeface="Roboto Black" panose="02000000000000000000" pitchFamily="2" charset="0"/>
                <a:cs typeface="Roboto Black"/>
              </a:rPr>
              <a:t>date, </a:t>
            </a:r>
            <a:r>
              <a:rPr lang="en-US" sz="2400" dirty="0" smtClean="0">
                <a:solidFill>
                  <a:prstClr val="black"/>
                </a:solidFill>
                <a:latin typeface="Roboto Black"/>
                <a:ea typeface="Roboto Black" panose="02000000000000000000" pitchFamily="2" charset="0"/>
                <a:cs typeface="Roboto Black"/>
              </a:rPr>
              <a:t>12 </a:t>
            </a:r>
            <a:r>
              <a:rPr lang="en-US" sz="2400" dirty="0">
                <a:solidFill>
                  <a:prstClr val="black"/>
                </a:solidFill>
                <a:latin typeface="Roboto Black"/>
                <a:ea typeface="Roboto Black" panose="02000000000000000000" pitchFamily="2" charset="0"/>
                <a:cs typeface="Roboto Black"/>
              </a:rPr>
              <a:t>countries and the EU have ratified </a:t>
            </a:r>
            <a:r>
              <a:rPr lang="en-US" sz="2400" dirty="0" smtClean="0">
                <a:solidFill>
                  <a:prstClr val="black"/>
                </a:solidFill>
                <a:latin typeface="Roboto Black"/>
                <a:ea typeface="Roboto Black" panose="02000000000000000000" pitchFamily="2" charset="0"/>
                <a:cs typeface="Roboto Black"/>
              </a:rPr>
              <a:t>it</a:t>
            </a:r>
            <a:r>
              <a:rPr lang="el-GR" sz="2400" dirty="0">
                <a:solidFill>
                  <a:prstClr val="black"/>
                </a:solidFill>
                <a:latin typeface="Roboto Black"/>
                <a:ea typeface="Roboto Black" panose="02000000000000000000" pitchFamily="2" charset="0"/>
                <a:cs typeface="Roboto Black"/>
              </a:rPr>
              <a:t>.</a:t>
            </a:r>
            <a:endParaRPr lang="en-US" sz="2400" dirty="0" smtClean="0">
              <a:solidFill>
                <a:prstClr val="black"/>
              </a:solidFill>
              <a:latin typeface="Roboto Black"/>
              <a:ea typeface="Roboto Black" panose="02000000000000000000" pitchFamily="2" charset="0"/>
              <a:cs typeface="Roboto Black"/>
            </a:endParaRPr>
          </a:p>
          <a:p>
            <a:endParaRPr lang="en-US" sz="1800" dirty="0" smtClean="0">
              <a:solidFill>
                <a:prstClr val="black"/>
              </a:solidFill>
              <a:latin typeface="Roboto Black"/>
              <a:ea typeface="Roboto Black" panose="02000000000000000000" pitchFamily="2" charset="0"/>
              <a:cs typeface="Roboto Black"/>
            </a:endParaRPr>
          </a:p>
          <a:p>
            <a:r>
              <a:rPr lang="en-US" sz="1600" dirty="0">
                <a:solidFill>
                  <a:prstClr val="black"/>
                </a:solidFill>
                <a:latin typeface="Roboto Black"/>
                <a:ea typeface="Roboto Black" panose="02000000000000000000" pitchFamily="2" charset="0"/>
                <a:cs typeface="Roboto Black"/>
              </a:rPr>
              <a:t>“Integrated coastal zone management” means a dynamic process for the sustainable management and use of coastal zones, taking into account at the same time the fragility of coastal ecosystems and landscapes, the diversity of activities and uses, their interactions, the maritime orientation of certain activities and uses and their impact on both the marine and land parts.</a:t>
            </a:r>
          </a:p>
          <a:p>
            <a:endParaRPr lang="en-US" sz="1600" dirty="0">
              <a:solidFill>
                <a:prstClr val="black"/>
              </a:solidFill>
              <a:latin typeface="Roboto Black"/>
              <a:ea typeface="Roboto Black" panose="02000000000000000000" pitchFamily="2" charset="0"/>
              <a:cs typeface="Roboto Black"/>
            </a:endParaRPr>
          </a:p>
          <a:p>
            <a:r>
              <a:rPr lang="en-US" sz="1600" dirty="0">
                <a:solidFill>
                  <a:prstClr val="black"/>
                </a:solidFill>
                <a:latin typeface="Roboto Black"/>
                <a:ea typeface="Roboto Black" panose="02000000000000000000" pitchFamily="2" charset="0"/>
                <a:cs typeface="Roboto Black"/>
              </a:rPr>
              <a:t>“Coastal zone” means the geomorphologic area either side of the seashore in which the interaction between the marine and land parts occurs in the form of complex ecological and resource systems made up of biotic and abiotic components coexisting and interacting with human communities and relevant socio-economic activities</a:t>
            </a:r>
            <a:r>
              <a:rPr lang="en-US" sz="1600" dirty="0" smtClean="0">
                <a:solidFill>
                  <a:prstClr val="black"/>
                </a:solidFill>
                <a:latin typeface="Roboto Black"/>
                <a:ea typeface="Roboto Black" panose="02000000000000000000" pitchFamily="2" charset="0"/>
                <a:cs typeface="Roboto Black"/>
              </a:rPr>
              <a:t>.</a:t>
            </a:r>
            <a:endParaRPr lang="en-US" sz="1600" dirty="0">
              <a:solidFill>
                <a:prstClr val="black"/>
              </a:solidFill>
              <a:latin typeface="Roboto Black"/>
              <a:ea typeface="Roboto Black" panose="02000000000000000000" pitchFamily="2" charset="0"/>
              <a:cs typeface="Roboto Black"/>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83288"/>
            <a:ext cx="1910509" cy="26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40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rgbClr val="00AEEF"/>
                </a:solidFill>
              </a:rPr>
              <a:t>ICZM </a:t>
            </a:r>
            <a:r>
              <a:rPr lang="en-US" sz="3200" dirty="0" smtClean="0">
                <a:solidFill>
                  <a:srgbClr val="00AEEF"/>
                </a:solidFill>
              </a:rPr>
              <a:t>Protocol implementation in Cyprus</a:t>
            </a:r>
            <a:endParaRPr lang="en-US" sz="3200" dirty="0">
              <a:solidFill>
                <a:srgbClr val="00AEEF"/>
              </a:solidFill>
            </a:endParaRP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11</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2252121" y="1193801"/>
            <a:ext cx="8445257"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2400" dirty="0" smtClean="0">
                <a:solidFill>
                  <a:prstClr val="black"/>
                </a:solidFill>
                <a:latin typeface="Roboto Black"/>
                <a:ea typeface="Roboto Black" panose="02000000000000000000" pitchFamily="2" charset="0"/>
                <a:cs typeface="Roboto Black"/>
              </a:rPr>
              <a:t>Cyprus implements the provisions of the ICZM Protocol:</a:t>
            </a:r>
          </a:p>
          <a:p>
            <a:pPr marL="363538" indent="-363538">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Article </a:t>
            </a:r>
            <a:r>
              <a:rPr lang="en-US" sz="2400" dirty="0">
                <a:solidFill>
                  <a:prstClr val="black"/>
                </a:solidFill>
                <a:latin typeface="Roboto Black"/>
                <a:ea typeface="Roboto Black" panose="02000000000000000000" pitchFamily="2" charset="0"/>
                <a:cs typeface="Roboto Black"/>
              </a:rPr>
              <a:t>3: define the geographical coverage of the </a:t>
            </a:r>
            <a:r>
              <a:rPr lang="en-US" sz="2400" dirty="0" smtClean="0">
                <a:solidFill>
                  <a:prstClr val="black"/>
                </a:solidFill>
                <a:latin typeface="Roboto Black"/>
                <a:ea typeface="Roboto Black" panose="02000000000000000000" pitchFamily="2" charset="0"/>
                <a:cs typeface="Roboto Black"/>
              </a:rPr>
              <a:t>coastal zone (landward and seaward limit)</a:t>
            </a:r>
            <a:endParaRPr lang="en-US" sz="2400" dirty="0">
              <a:solidFill>
                <a:prstClr val="black"/>
              </a:solidFill>
              <a:latin typeface="Roboto Black"/>
              <a:ea typeface="Roboto Black" panose="02000000000000000000" pitchFamily="2" charset="0"/>
              <a:cs typeface="Roboto Black"/>
            </a:endParaRPr>
          </a:p>
          <a:p>
            <a:pPr marL="363538" indent="-363538">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Articles 5&amp;6: objectives and principles of </a:t>
            </a:r>
            <a:r>
              <a:rPr lang="en-US" sz="2400" dirty="0" smtClean="0">
                <a:solidFill>
                  <a:prstClr val="black"/>
                </a:solidFill>
                <a:latin typeface="Roboto Black"/>
                <a:ea typeface="Roboto Black" panose="02000000000000000000" pitchFamily="2" charset="0"/>
                <a:cs typeface="Roboto Black"/>
              </a:rPr>
              <a:t>ICZM were used in the National ICZM Strategy 2018-2030</a:t>
            </a:r>
            <a:endParaRPr lang="en-US" sz="2400" dirty="0">
              <a:solidFill>
                <a:prstClr val="black"/>
              </a:solidFill>
              <a:latin typeface="Roboto Black"/>
              <a:ea typeface="Roboto Black" panose="02000000000000000000" pitchFamily="2" charset="0"/>
              <a:cs typeface="Roboto Black"/>
            </a:endParaRPr>
          </a:p>
          <a:p>
            <a:pPr marL="363538" indent="-363538">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Article 7: </a:t>
            </a:r>
            <a:r>
              <a:rPr lang="en-US" sz="2400" dirty="0" smtClean="0">
                <a:solidFill>
                  <a:prstClr val="black"/>
                </a:solidFill>
                <a:latin typeface="Roboto Black"/>
                <a:ea typeface="Roboto Black" panose="02000000000000000000" pitchFamily="2" charset="0"/>
                <a:cs typeface="Roboto Black"/>
              </a:rPr>
              <a:t>coordination among relevant authorities by establishing a Working Group in 2012</a:t>
            </a:r>
          </a:p>
          <a:p>
            <a:pPr marL="363538" indent="-363538">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Article18</a:t>
            </a:r>
            <a:r>
              <a:rPr lang="en-US" sz="2400" dirty="0">
                <a:solidFill>
                  <a:prstClr val="black"/>
                </a:solidFill>
                <a:latin typeface="Roboto Black"/>
                <a:ea typeface="Roboto Black" panose="02000000000000000000" pitchFamily="2" charset="0"/>
                <a:cs typeface="Roboto Black"/>
              </a:rPr>
              <a:t>: formulate a national strategy for ICZM and coastal implementation plans &amp; </a:t>
            </a:r>
            <a:r>
              <a:rPr lang="en-US" sz="2400" dirty="0" err="1" smtClean="0">
                <a:solidFill>
                  <a:prstClr val="black"/>
                </a:solidFill>
                <a:latin typeface="Roboto Black"/>
                <a:ea typeface="Roboto Black" panose="02000000000000000000" pitchFamily="2" charset="0"/>
                <a:cs typeface="Roboto Black"/>
              </a:rPr>
              <a:t>programmes</a:t>
            </a:r>
            <a:endParaRPr lang="en-US" sz="2400" dirty="0" smtClean="0">
              <a:solidFill>
                <a:prstClr val="black"/>
              </a:solidFill>
              <a:latin typeface="Roboto Black"/>
              <a:ea typeface="Roboto Black" panose="02000000000000000000" pitchFamily="2" charset="0"/>
              <a:cs typeface="Roboto Black"/>
            </a:endParaRPr>
          </a:p>
          <a:p>
            <a:pPr marL="363538" indent="-363538">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Article 19: environmental assessment of plans, </a:t>
            </a:r>
            <a:r>
              <a:rPr lang="en-US" sz="2400" dirty="0" err="1" smtClean="0">
                <a:solidFill>
                  <a:prstClr val="black"/>
                </a:solidFill>
                <a:latin typeface="Roboto Black"/>
                <a:ea typeface="Roboto Black" panose="02000000000000000000" pitchFamily="2" charset="0"/>
                <a:cs typeface="Roboto Black"/>
              </a:rPr>
              <a:t>programmes</a:t>
            </a:r>
            <a:r>
              <a:rPr lang="en-US" sz="2400" dirty="0" smtClean="0">
                <a:solidFill>
                  <a:prstClr val="black"/>
                </a:solidFill>
                <a:latin typeface="Roboto Black"/>
                <a:ea typeface="Roboto Black" panose="02000000000000000000" pitchFamily="2" charset="0"/>
                <a:cs typeface="Roboto Black"/>
              </a:rPr>
              <a:t> </a:t>
            </a:r>
            <a:r>
              <a:rPr lang="en-US" sz="2400" dirty="0">
                <a:solidFill>
                  <a:prstClr val="black"/>
                </a:solidFill>
                <a:latin typeface="Roboto Black"/>
                <a:ea typeface="Roboto Black" panose="02000000000000000000" pitchFamily="2" charset="0"/>
                <a:cs typeface="Roboto Black"/>
              </a:rPr>
              <a:t>and </a:t>
            </a:r>
            <a:r>
              <a:rPr lang="en-US" sz="2400" dirty="0" smtClean="0">
                <a:solidFill>
                  <a:prstClr val="black"/>
                </a:solidFill>
                <a:latin typeface="Roboto Black"/>
                <a:ea typeface="Roboto Black" panose="02000000000000000000" pitchFamily="2" charset="0"/>
                <a:cs typeface="Roboto Black"/>
              </a:rPr>
              <a:t>projects likely </a:t>
            </a:r>
            <a:r>
              <a:rPr lang="en-US" sz="2400" dirty="0">
                <a:solidFill>
                  <a:prstClr val="black"/>
                </a:solidFill>
                <a:latin typeface="Roboto Black"/>
                <a:ea typeface="Roboto Black" panose="02000000000000000000" pitchFamily="2" charset="0"/>
                <a:cs typeface="Roboto Black"/>
              </a:rPr>
              <a:t>to have significant environmental effects on </a:t>
            </a:r>
            <a:r>
              <a:rPr lang="en-US" sz="2400" dirty="0" smtClean="0">
                <a:solidFill>
                  <a:prstClr val="black"/>
                </a:solidFill>
                <a:latin typeface="Roboto Black"/>
                <a:ea typeface="Roboto Black" panose="02000000000000000000" pitchFamily="2" charset="0"/>
                <a:cs typeface="Roboto Black"/>
              </a:rPr>
              <a:t>the coastal </a:t>
            </a:r>
            <a:r>
              <a:rPr lang="en-US" sz="2400" dirty="0">
                <a:solidFill>
                  <a:prstClr val="black"/>
                </a:solidFill>
                <a:latin typeface="Roboto Black"/>
                <a:ea typeface="Roboto Black" panose="02000000000000000000" pitchFamily="2" charset="0"/>
                <a:cs typeface="Roboto Black"/>
              </a:rPr>
              <a:t>zones</a:t>
            </a:r>
            <a:endParaRPr lang="en-US" sz="2400" dirty="0" smtClean="0">
              <a:solidFill>
                <a:prstClr val="black"/>
              </a:solidFill>
              <a:latin typeface="Roboto Black"/>
              <a:ea typeface="Roboto Black" panose="02000000000000000000" pitchFamily="2" charset="0"/>
              <a:cs typeface="Roboto Black"/>
            </a:endParaRPr>
          </a:p>
          <a:p>
            <a:pPr marL="363538" indent="-363538">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Article 28: </a:t>
            </a:r>
            <a:r>
              <a:rPr lang="en-US" sz="2400" dirty="0" err="1" smtClean="0">
                <a:solidFill>
                  <a:prstClr val="black"/>
                </a:solidFill>
                <a:latin typeface="Roboto Black"/>
                <a:ea typeface="Roboto Black" panose="02000000000000000000" pitchFamily="2" charset="0"/>
                <a:cs typeface="Roboto Black"/>
              </a:rPr>
              <a:t>Transboundary</a:t>
            </a:r>
            <a:r>
              <a:rPr lang="en-US" sz="2400" dirty="0" smtClean="0">
                <a:solidFill>
                  <a:prstClr val="black"/>
                </a:solidFill>
                <a:latin typeface="Roboto Black"/>
                <a:ea typeface="Roboto Black" panose="02000000000000000000" pitchFamily="2" charset="0"/>
                <a:cs typeface="Roboto Black"/>
              </a:rPr>
              <a:t> coordination with Israel</a:t>
            </a:r>
            <a:endParaRPr lang="en-US" sz="2400" dirty="0">
              <a:solidFill>
                <a:prstClr val="black"/>
              </a:solidFill>
              <a:latin typeface="Roboto Black"/>
              <a:ea typeface="Roboto Black" panose="02000000000000000000" pitchFamily="2" charset="0"/>
              <a:cs typeface="Roboto Black"/>
            </a:endParaRPr>
          </a:p>
          <a:p>
            <a:pPr marL="342900" indent="-342900">
              <a:buFont typeface="Arial" panose="020B0604020202020204" pitchFamily="34" charset="0"/>
              <a:buChar char="•"/>
            </a:pPr>
            <a:endParaRPr lang="en-US" sz="2400" dirty="0">
              <a:solidFill>
                <a:srgbClr val="000000"/>
              </a:solidFill>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643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rgbClr val="00AEEF"/>
                </a:solidFill>
              </a:rPr>
              <a:t>Geographical coverage of coastal </a:t>
            </a:r>
            <a:r>
              <a:rPr lang="en-US" sz="3200" dirty="0" smtClean="0">
                <a:solidFill>
                  <a:srgbClr val="00AEEF"/>
                </a:solidFill>
              </a:rPr>
              <a:t>zone In Cyprus</a:t>
            </a:r>
            <a:endParaRPr lang="en-US" sz="3200" dirty="0">
              <a:solidFill>
                <a:srgbClr val="00AEEF"/>
              </a:solidFill>
            </a:endParaRP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12</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3756752" y="1193802"/>
            <a:ext cx="6400799"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2400" dirty="0">
                <a:solidFill>
                  <a:prstClr val="black"/>
                </a:solidFill>
                <a:latin typeface="Roboto Black"/>
                <a:ea typeface="Roboto Black" panose="02000000000000000000" pitchFamily="2" charset="0"/>
                <a:cs typeface="Roboto Black"/>
              </a:rPr>
              <a:t>According to </a:t>
            </a:r>
            <a:r>
              <a:rPr lang="en-US" sz="2400" dirty="0" smtClean="0">
                <a:solidFill>
                  <a:prstClr val="black"/>
                </a:solidFill>
                <a:latin typeface="Roboto Black"/>
                <a:ea typeface="Roboto Black" panose="02000000000000000000" pitchFamily="2" charset="0"/>
                <a:cs typeface="Roboto Black"/>
              </a:rPr>
              <a:t>the </a:t>
            </a:r>
            <a:r>
              <a:rPr lang="en-US" sz="2400" dirty="0">
                <a:solidFill>
                  <a:prstClr val="black"/>
                </a:solidFill>
                <a:latin typeface="Roboto Black"/>
                <a:ea typeface="Roboto Black" panose="02000000000000000000" pitchFamily="2" charset="0"/>
                <a:cs typeface="Roboto Black"/>
              </a:rPr>
              <a:t>ICZM Protocol, the area of the ICZM Strategy </a:t>
            </a:r>
            <a:r>
              <a:rPr lang="en-US" sz="2400" dirty="0" smtClean="0">
                <a:solidFill>
                  <a:prstClr val="black"/>
                </a:solidFill>
                <a:latin typeface="Roboto Black"/>
                <a:ea typeface="Roboto Black" panose="02000000000000000000" pitchFamily="2" charset="0"/>
                <a:cs typeface="Roboto Black"/>
              </a:rPr>
              <a:t>is:</a:t>
            </a:r>
            <a:endParaRPr lang="en-US" sz="2400" dirty="0">
              <a:solidFill>
                <a:prstClr val="black"/>
              </a:solidFill>
              <a:latin typeface="Roboto Black"/>
              <a:ea typeface="Roboto Black" panose="02000000000000000000" pitchFamily="2" charset="0"/>
              <a:cs typeface="Roboto Black"/>
            </a:endParaRPr>
          </a:p>
          <a:p>
            <a:pPr marL="715963" indent="-352425">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the seaward limit of the coastal zone, which shall be the external limit of the territorial sea of </a:t>
            </a:r>
            <a:r>
              <a:rPr lang="en-US" sz="2400" dirty="0" smtClean="0">
                <a:solidFill>
                  <a:prstClr val="black"/>
                </a:solidFill>
                <a:latin typeface="Roboto Black"/>
                <a:ea typeface="Roboto Black" panose="02000000000000000000" pitchFamily="2" charset="0"/>
                <a:cs typeface="Roboto Black"/>
              </a:rPr>
              <a:t>Parties (12nm);</a:t>
            </a:r>
            <a:endParaRPr lang="en-US" sz="2400" dirty="0">
              <a:solidFill>
                <a:prstClr val="black"/>
              </a:solidFill>
              <a:latin typeface="Roboto Black"/>
              <a:ea typeface="Roboto Black" panose="02000000000000000000" pitchFamily="2" charset="0"/>
              <a:cs typeface="Roboto Black"/>
            </a:endParaRPr>
          </a:p>
          <a:p>
            <a:pPr marL="715963" indent="-352425">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the landward limit of the coastal zone, which </a:t>
            </a:r>
            <a:r>
              <a:rPr lang="en-US" sz="2400" dirty="0" smtClean="0">
                <a:solidFill>
                  <a:prstClr val="black"/>
                </a:solidFill>
                <a:latin typeface="Roboto Black"/>
                <a:ea typeface="Roboto Black" panose="02000000000000000000" pitchFamily="2" charset="0"/>
                <a:cs typeface="Roboto Black"/>
              </a:rPr>
              <a:t>is defined by using environmental, economic </a:t>
            </a:r>
            <a:r>
              <a:rPr lang="en-US" sz="2400" dirty="0">
                <a:solidFill>
                  <a:prstClr val="black"/>
                </a:solidFill>
                <a:latin typeface="Roboto Black"/>
                <a:ea typeface="Roboto Black" panose="02000000000000000000" pitchFamily="2" charset="0"/>
                <a:cs typeface="Roboto Black"/>
              </a:rPr>
              <a:t>and social </a:t>
            </a:r>
            <a:r>
              <a:rPr lang="en-US" sz="2400" dirty="0" smtClean="0">
                <a:solidFill>
                  <a:prstClr val="black"/>
                </a:solidFill>
                <a:latin typeface="Roboto Black"/>
                <a:ea typeface="Roboto Black" panose="02000000000000000000" pitchFamily="2" charset="0"/>
                <a:cs typeface="Roboto Black"/>
              </a:rPr>
              <a:t>criteria</a:t>
            </a:r>
          </a:p>
          <a:p>
            <a:r>
              <a:rPr lang="en-US" sz="2400" dirty="0" smtClean="0">
                <a:solidFill>
                  <a:prstClr val="black"/>
                </a:solidFill>
                <a:latin typeface="Roboto Black"/>
                <a:ea typeface="Roboto Black" panose="02000000000000000000" pitchFamily="2" charset="0"/>
                <a:cs typeface="Roboto Black"/>
              </a:rPr>
              <a:t>DoE informed </a:t>
            </a:r>
            <a:r>
              <a:rPr lang="en-US" sz="2400" dirty="0">
                <a:solidFill>
                  <a:prstClr val="black"/>
                </a:solidFill>
                <a:latin typeface="Roboto Black"/>
                <a:ea typeface="Roboto Black" panose="02000000000000000000" pitchFamily="2" charset="0"/>
                <a:cs typeface="Roboto Black"/>
              </a:rPr>
              <a:t>the public and any relevant actors of the geographical </a:t>
            </a:r>
            <a:r>
              <a:rPr lang="en-US" sz="2400" dirty="0" smtClean="0">
                <a:solidFill>
                  <a:prstClr val="black"/>
                </a:solidFill>
                <a:latin typeface="Roboto Black"/>
                <a:ea typeface="Roboto Black" panose="02000000000000000000" pitchFamily="2" charset="0"/>
                <a:cs typeface="Roboto Black"/>
              </a:rPr>
              <a:t>coverage defined, through workshops and newsletters. </a:t>
            </a:r>
            <a:endParaRPr lang="en-US" sz="2400" dirty="0">
              <a:solidFill>
                <a:srgbClr val="000000"/>
              </a:solidFill>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4817"/>
            <a:ext cx="3638371" cy="5126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Curved Connector 4"/>
          <p:cNvCxnSpPr>
            <a:cxnSpLocks noChangeShapeType="1"/>
          </p:cNvCxnSpPr>
          <p:nvPr/>
        </p:nvCxnSpPr>
        <p:spPr bwMode="auto">
          <a:xfrm>
            <a:off x="0" y="5030787"/>
            <a:ext cx="3638371" cy="358775"/>
          </a:xfrm>
          <a:prstGeom prst="curvedConnector3">
            <a:avLst>
              <a:gd name="adj1" fmla="val 50000"/>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6"/>
          <p:cNvCxnSpPr>
            <a:cxnSpLocks noChangeShapeType="1"/>
          </p:cNvCxnSpPr>
          <p:nvPr/>
        </p:nvCxnSpPr>
        <p:spPr bwMode="auto">
          <a:xfrm>
            <a:off x="2520771" y="4436441"/>
            <a:ext cx="0" cy="926133"/>
          </a:xfrm>
          <a:prstGeom prst="straightConnector1">
            <a:avLst/>
          </a:prstGeom>
          <a:noFill/>
          <a:ln w="19050" algn="ctr">
            <a:solidFill>
              <a:srgbClr val="C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7"/>
          <p:cNvSpPr txBox="1">
            <a:spLocks noChangeArrowheads="1"/>
          </p:cNvSpPr>
          <p:nvPr/>
        </p:nvSpPr>
        <p:spPr bwMode="auto">
          <a:xfrm>
            <a:off x="2609671" y="4911724"/>
            <a:ext cx="919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l-GR" sz="1200" b="1">
                <a:solidFill>
                  <a:srgbClr val="CC0000"/>
                </a:solidFill>
                <a:latin typeface="Calibri" pitchFamily="34" charset="0"/>
                <a:ea typeface="Calibri" pitchFamily="34" charset="0"/>
                <a:cs typeface="Calibri" pitchFamily="34" charset="0"/>
              </a:rPr>
              <a:t>Coastal zone</a:t>
            </a:r>
            <a:endParaRPr lang="el-GR" altLang="el-GR" sz="1200" b="1">
              <a:solidFill>
                <a:srgbClr val="CC0000"/>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2134034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rgbClr val="00AEEF"/>
                </a:solidFill>
              </a:rPr>
              <a:t>Coastal planning system in Cyprus</a:t>
            </a: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13</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2252122" y="1193801"/>
            <a:ext cx="7679262"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2400" dirty="0">
                <a:solidFill>
                  <a:prstClr val="black"/>
                </a:solidFill>
                <a:latin typeface="Roboto Black"/>
                <a:ea typeface="Roboto Black" panose="02000000000000000000" pitchFamily="2" charset="0"/>
                <a:cs typeface="Roboto Black"/>
              </a:rPr>
              <a:t>Almost 50% of the land area adjacent to the coastline falls within the Planning Zone.</a:t>
            </a:r>
          </a:p>
          <a:p>
            <a:endParaRPr lang="en-US" sz="2400" dirty="0">
              <a:solidFill>
                <a:srgbClr val="000000"/>
              </a:solidFill>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971532095"/>
              </p:ext>
            </p:extLst>
          </p:nvPr>
        </p:nvGraphicFramePr>
        <p:xfrm>
          <a:off x="1650466" y="2236423"/>
          <a:ext cx="8562170" cy="4113578"/>
        </p:xfrm>
        <a:graphic>
          <a:graphicData uri="http://schemas.openxmlformats.org/drawingml/2006/table">
            <a:tbl>
              <a:tblPr firstRow="1" bandRow="1">
                <a:tableStyleId>{5C22544A-7EE6-4342-B048-85BDC9FD1C3A}</a:tableStyleId>
              </a:tblPr>
              <a:tblGrid>
                <a:gridCol w="2970549">
                  <a:extLst>
                    <a:ext uri="{9D8B030D-6E8A-4147-A177-3AD203B41FA5}">
                      <a16:colId xmlns:a16="http://schemas.microsoft.com/office/drawing/2014/main" xmlns="" val="20000"/>
                    </a:ext>
                  </a:extLst>
                </a:gridCol>
                <a:gridCol w="2737564">
                  <a:extLst>
                    <a:ext uri="{9D8B030D-6E8A-4147-A177-3AD203B41FA5}">
                      <a16:colId xmlns:a16="http://schemas.microsoft.com/office/drawing/2014/main" xmlns="" val="20001"/>
                    </a:ext>
                  </a:extLst>
                </a:gridCol>
                <a:gridCol w="2854057">
                  <a:extLst>
                    <a:ext uri="{9D8B030D-6E8A-4147-A177-3AD203B41FA5}">
                      <a16:colId xmlns:a16="http://schemas.microsoft.com/office/drawing/2014/main" xmlns="" val="20002"/>
                    </a:ext>
                  </a:extLst>
                </a:gridCol>
              </a:tblGrid>
              <a:tr h="1071799">
                <a:tc>
                  <a:txBody>
                    <a:bodyPr/>
                    <a:lstStyle/>
                    <a:p>
                      <a:r>
                        <a:rPr lang="en-US" sz="1600" dirty="0">
                          <a:solidFill>
                            <a:schemeClr val="bg1"/>
                          </a:solidFill>
                          <a:latin typeface="Century Gothic" panose="020B0502020202020204" pitchFamily="34" charset="0"/>
                        </a:rPr>
                        <a:t>Category of Planning Zone</a:t>
                      </a:r>
                      <a:endParaRPr lang="el-GR" sz="1600" dirty="0">
                        <a:solidFill>
                          <a:schemeClr val="bg1"/>
                        </a:solidFill>
                        <a:latin typeface="Century Gothic" panose="020B0502020202020204" pitchFamily="34" charset="0"/>
                      </a:endParaRPr>
                    </a:p>
                  </a:txBody>
                  <a:tcPr/>
                </a:tc>
                <a:tc>
                  <a:txBody>
                    <a:bodyPr/>
                    <a:lstStyle/>
                    <a:p>
                      <a:pPr algn="ctr"/>
                      <a:r>
                        <a:rPr lang="en-US" sz="1600" dirty="0">
                          <a:solidFill>
                            <a:schemeClr val="bg1"/>
                          </a:solidFill>
                          <a:latin typeface="Century Gothic" panose="020B0502020202020204" pitchFamily="34" charset="0"/>
                        </a:rPr>
                        <a:t>Length adjacent to the </a:t>
                      </a:r>
                      <a:r>
                        <a:rPr lang="en-US" sz="1600" dirty="0" smtClean="0">
                          <a:solidFill>
                            <a:schemeClr val="bg1"/>
                          </a:solidFill>
                          <a:latin typeface="Century Gothic" panose="020B0502020202020204" pitchFamily="34" charset="0"/>
                        </a:rPr>
                        <a:t>coastline</a:t>
                      </a:r>
                      <a:r>
                        <a:rPr lang="el-GR" sz="1600" dirty="0" smtClean="0">
                          <a:solidFill>
                            <a:schemeClr val="bg1"/>
                          </a:solidFill>
                          <a:latin typeface="Century Gothic" panose="020B0502020202020204" pitchFamily="34" charset="0"/>
                        </a:rPr>
                        <a:t> </a:t>
                      </a:r>
                      <a:r>
                        <a:rPr lang="en-US" sz="1600" dirty="0" smtClean="0">
                          <a:solidFill>
                            <a:schemeClr val="bg1"/>
                          </a:solidFill>
                          <a:latin typeface="Century Gothic" panose="020B0502020202020204" pitchFamily="34" charset="0"/>
                        </a:rPr>
                        <a:t>inland</a:t>
                      </a:r>
                      <a:r>
                        <a:rPr lang="en-US" sz="1600" baseline="0" dirty="0" smtClean="0">
                          <a:solidFill>
                            <a:schemeClr val="bg1"/>
                          </a:solidFill>
                          <a:latin typeface="Century Gothic" panose="020B0502020202020204" pitchFamily="34" charset="0"/>
                        </a:rPr>
                        <a:t> </a:t>
                      </a:r>
                      <a:r>
                        <a:rPr lang="el-GR" sz="1600" baseline="0" dirty="0" smtClean="0">
                          <a:solidFill>
                            <a:schemeClr val="bg1"/>
                          </a:solidFill>
                          <a:latin typeface="Century Gothic" panose="020B0502020202020204" pitchFamily="34" charset="0"/>
                        </a:rPr>
                        <a:t>(</a:t>
                      </a:r>
                      <a:r>
                        <a:rPr lang="en-US" sz="1600" dirty="0" smtClean="0">
                          <a:solidFill>
                            <a:schemeClr val="bg1"/>
                          </a:solidFill>
                          <a:latin typeface="Century Gothic" panose="020B0502020202020204" pitchFamily="34" charset="0"/>
                        </a:rPr>
                        <a:t>km</a:t>
                      </a:r>
                      <a:r>
                        <a:rPr lang="en-US" sz="1600" dirty="0">
                          <a:solidFill>
                            <a:schemeClr val="bg1"/>
                          </a:solidFill>
                          <a:latin typeface="Century Gothic" panose="020B0502020202020204" pitchFamily="34" charset="0"/>
                        </a:rPr>
                        <a:t>)</a:t>
                      </a:r>
                      <a:endParaRPr lang="el-GR" sz="1600" dirty="0">
                        <a:solidFill>
                          <a:schemeClr val="bg1"/>
                        </a:solidFill>
                        <a:latin typeface="Century Gothic" panose="020B0502020202020204" pitchFamily="34" charset="0"/>
                      </a:endParaRPr>
                    </a:p>
                  </a:txBody>
                  <a:tcPr/>
                </a:tc>
                <a:tc>
                  <a:txBody>
                    <a:bodyPr/>
                    <a:lstStyle/>
                    <a:p>
                      <a:pPr algn="ctr"/>
                      <a:r>
                        <a:rPr lang="en-US" sz="1600" dirty="0">
                          <a:solidFill>
                            <a:schemeClr val="bg1"/>
                          </a:solidFill>
                          <a:latin typeface="Century Gothic" panose="020B0502020202020204" pitchFamily="34" charset="0"/>
                        </a:rPr>
                        <a:t>Percentage of Total </a:t>
                      </a:r>
                      <a:r>
                        <a:rPr lang="el-GR" sz="1600" baseline="0" dirty="0">
                          <a:solidFill>
                            <a:schemeClr val="bg1"/>
                          </a:solidFill>
                          <a:latin typeface="Century Gothic" panose="020B0502020202020204" pitchFamily="34" charset="0"/>
                        </a:rPr>
                        <a:t>(%)</a:t>
                      </a:r>
                      <a:endParaRPr lang="el-GR" sz="1600" dirty="0">
                        <a:solidFill>
                          <a:schemeClr val="bg1"/>
                        </a:solidFill>
                        <a:latin typeface="Century Gothic" panose="020B0502020202020204" pitchFamily="34" charset="0"/>
                      </a:endParaRPr>
                    </a:p>
                  </a:txBody>
                  <a:tcPr/>
                </a:tc>
                <a:extLst>
                  <a:ext uri="{0D108BD9-81ED-4DB2-BD59-A6C34878D82A}">
                    <a16:rowId xmlns:a16="http://schemas.microsoft.com/office/drawing/2014/main" xmlns="" val="10000"/>
                  </a:ext>
                </a:extLst>
              </a:tr>
              <a:tr h="446583">
                <a:tc>
                  <a:txBody>
                    <a:bodyPr/>
                    <a:lstStyle/>
                    <a:p>
                      <a:r>
                        <a:rPr lang="en-US" sz="1600" dirty="0">
                          <a:solidFill>
                            <a:srgbClr val="2E4C7E"/>
                          </a:solidFill>
                          <a:latin typeface="Century Gothic" panose="020B0502020202020204" pitchFamily="34" charset="0"/>
                        </a:rPr>
                        <a:t>Protected Zones</a:t>
                      </a:r>
                      <a:endParaRPr lang="el-GR" sz="1600" dirty="0">
                        <a:solidFill>
                          <a:srgbClr val="2E4C7E"/>
                        </a:solidFill>
                        <a:latin typeface="Century Gothic" panose="020B0502020202020204" pitchFamily="34" charset="0"/>
                      </a:endParaRPr>
                    </a:p>
                  </a:txBody>
                  <a:tcPr/>
                </a:tc>
                <a:tc>
                  <a:txBody>
                    <a:bodyPr/>
                    <a:lstStyle/>
                    <a:p>
                      <a:pPr algn="ctr"/>
                      <a:r>
                        <a:rPr lang="el-GR" sz="1600" dirty="0">
                          <a:solidFill>
                            <a:srgbClr val="2E4C7E"/>
                          </a:solidFill>
                          <a:latin typeface="Century Gothic" panose="020B0502020202020204" pitchFamily="34" charset="0"/>
                        </a:rPr>
                        <a:t>16</a:t>
                      </a:r>
                      <a:r>
                        <a:rPr lang="en-US" sz="1600" dirty="0">
                          <a:solidFill>
                            <a:srgbClr val="2E4C7E"/>
                          </a:solidFill>
                          <a:latin typeface="Century Gothic" panose="020B0502020202020204" pitchFamily="34" charset="0"/>
                        </a:rPr>
                        <a:t>2</a:t>
                      </a:r>
                      <a:endParaRPr lang="el-GR" sz="1600" dirty="0">
                        <a:solidFill>
                          <a:srgbClr val="2E4C7E"/>
                        </a:solidFill>
                        <a:latin typeface="Century Gothic" panose="020B0502020202020204" pitchFamily="34" charset="0"/>
                      </a:endParaRPr>
                    </a:p>
                  </a:txBody>
                  <a:tcPr/>
                </a:tc>
                <a:tc>
                  <a:txBody>
                    <a:bodyPr/>
                    <a:lstStyle/>
                    <a:p>
                      <a:pPr algn="ctr"/>
                      <a:r>
                        <a:rPr lang="en-US" sz="1600" dirty="0">
                          <a:solidFill>
                            <a:srgbClr val="2E4C7E"/>
                          </a:solidFill>
                          <a:latin typeface="Century Gothic" panose="020B0502020202020204" pitchFamily="34" charset="0"/>
                        </a:rPr>
                        <a:t>45</a:t>
                      </a:r>
                      <a:endParaRPr lang="el-GR" sz="1600" dirty="0">
                        <a:solidFill>
                          <a:srgbClr val="2E4C7E"/>
                        </a:solidFill>
                        <a:latin typeface="Century Gothic" panose="020B0502020202020204" pitchFamily="34" charset="0"/>
                      </a:endParaRPr>
                    </a:p>
                  </a:txBody>
                  <a:tcPr/>
                </a:tc>
                <a:extLst>
                  <a:ext uri="{0D108BD9-81ED-4DB2-BD59-A6C34878D82A}">
                    <a16:rowId xmlns:a16="http://schemas.microsoft.com/office/drawing/2014/main" xmlns="" val="10001"/>
                  </a:ext>
                </a:extLst>
              </a:tr>
              <a:tr h="446583">
                <a:tc>
                  <a:txBody>
                    <a:bodyPr/>
                    <a:lstStyle/>
                    <a:p>
                      <a:r>
                        <a:rPr lang="en-US" sz="1600" dirty="0">
                          <a:solidFill>
                            <a:srgbClr val="2E4C7E"/>
                          </a:solidFill>
                          <a:latin typeface="Century Gothic" panose="020B0502020202020204" pitchFamily="34" charset="0"/>
                        </a:rPr>
                        <a:t>Agricultural Zones</a:t>
                      </a:r>
                      <a:endParaRPr lang="el-GR" sz="1600" dirty="0">
                        <a:solidFill>
                          <a:srgbClr val="2E4C7E"/>
                        </a:solidFill>
                        <a:latin typeface="Century Gothic" panose="020B0502020202020204" pitchFamily="34" charset="0"/>
                      </a:endParaRPr>
                    </a:p>
                  </a:txBody>
                  <a:tcPr/>
                </a:tc>
                <a:tc>
                  <a:txBody>
                    <a:bodyPr/>
                    <a:lstStyle/>
                    <a:p>
                      <a:pPr algn="ctr"/>
                      <a:r>
                        <a:rPr lang="el-GR" sz="1600" dirty="0">
                          <a:solidFill>
                            <a:srgbClr val="2E4C7E"/>
                          </a:solidFill>
                          <a:latin typeface="Century Gothic" panose="020B0502020202020204" pitchFamily="34" charset="0"/>
                        </a:rPr>
                        <a:t>30</a:t>
                      </a:r>
                    </a:p>
                  </a:txBody>
                  <a:tcPr/>
                </a:tc>
                <a:tc>
                  <a:txBody>
                    <a:bodyPr/>
                    <a:lstStyle/>
                    <a:p>
                      <a:pPr algn="ctr"/>
                      <a:r>
                        <a:rPr lang="el-GR" sz="1600" dirty="0">
                          <a:solidFill>
                            <a:srgbClr val="2E4C7E"/>
                          </a:solidFill>
                          <a:latin typeface="Century Gothic" panose="020B0502020202020204" pitchFamily="34" charset="0"/>
                        </a:rPr>
                        <a:t>8,5</a:t>
                      </a:r>
                    </a:p>
                  </a:txBody>
                  <a:tcPr/>
                </a:tc>
                <a:extLst>
                  <a:ext uri="{0D108BD9-81ED-4DB2-BD59-A6C34878D82A}">
                    <a16:rowId xmlns:a16="http://schemas.microsoft.com/office/drawing/2014/main" xmlns="" val="10002"/>
                  </a:ext>
                </a:extLst>
              </a:tr>
              <a:tr h="446583">
                <a:tc>
                  <a:txBody>
                    <a:bodyPr/>
                    <a:lstStyle/>
                    <a:p>
                      <a:r>
                        <a:rPr lang="en-US" sz="1600" dirty="0">
                          <a:solidFill>
                            <a:srgbClr val="2E4C7E"/>
                          </a:solidFill>
                          <a:latin typeface="Century Gothic" panose="020B0502020202020204" pitchFamily="34" charset="0"/>
                        </a:rPr>
                        <a:t>Touristic</a:t>
                      </a:r>
                      <a:r>
                        <a:rPr lang="en-US" sz="1600" baseline="0" dirty="0">
                          <a:solidFill>
                            <a:srgbClr val="2E4C7E"/>
                          </a:solidFill>
                          <a:latin typeface="Century Gothic" panose="020B0502020202020204" pitchFamily="34" charset="0"/>
                        </a:rPr>
                        <a:t> Zones</a:t>
                      </a:r>
                      <a:endParaRPr lang="el-GR" sz="1600" dirty="0">
                        <a:solidFill>
                          <a:srgbClr val="2E4C7E"/>
                        </a:solidFill>
                        <a:latin typeface="Century Gothic" panose="020B0502020202020204" pitchFamily="34" charset="0"/>
                      </a:endParaRPr>
                    </a:p>
                  </a:txBody>
                  <a:tcPr/>
                </a:tc>
                <a:tc>
                  <a:txBody>
                    <a:bodyPr/>
                    <a:lstStyle/>
                    <a:p>
                      <a:pPr algn="ctr"/>
                      <a:r>
                        <a:rPr lang="el-GR" sz="1600" dirty="0">
                          <a:solidFill>
                            <a:srgbClr val="2E4C7E"/>
                          </a:solidFill>
                          <a:latin typeface="Century Gothic" panose="020B0502020202020204" pitchFamily="34" charset="0"/>
                        </a:rPr>
                        <a:t>110</a:t>
                      </a:r>
                    </a:p>
                  </a:txBody>
                  <a:tcPr/>
                </a:tc>
                <a:tc>
                  <a:txBody>
                    <a:bodyPr/>
                    <a:lstStyle/>
                    <a:p>
                      <a:pPr algn="ctr"/>
                      <a:r>
                        <a:rPr lang="el-GR" sz="1600" dirty="0">
                          <a:solidFill>
                            <a:srgbClr val="2E4C7E"/>
                          </a:solidFill>
                          <a:latin typeface="Century Gothic" panose="020B0502020202020204" pitchFamily="34" charset="0"/>
                        </a:rPr>
                        <a:t>31</a:t>
                      </a:r>
                    </a:p>
                  </a:txBody>
                  <a:tcPr/>
                </a:tc>
                <a:extLst>
                  <a:ext uri="{0D108BD9-81ED-4DB2-BD59-A6C34878D82A}">
                    <a16:rowId xmlns:a16="http://schemas.microsoft.com/office/drawing/2014/main" xmlns="" val="10003"/>
                  </a:ext>
                </a:extLst>
              </a:tr>
              <a:tr h="597573">
                <a:tc>
                  <a:txBody>
                    <a:bodyPr/>
                    <a:lstStyle/>
                    <a:p>
                      <a:r>
                        <a:rPr lang="en-US" sz="1600" dirty="0">
                          <a:solidFill>
                            <a:srgbClr val="2E4C7E"/>
                          </a:solidFill>
                          <a:latin typeface="Century Gothic" panose="020B0502020202020204" pitchFamily="34" charset="0"/>
                        </a:rPr>
                        <a:t>Housing and Commercial Zones</a:t>
                      </a:r>
                      <a:endParaRPr lang="el-GR" sz="1600" dirty="0">
                        <a:solidFill>
                          <a:srgbClr val="2E4C7E"/>
                        </a:solidFill>
                        <a:latin typeface="Century Gothic" panose="020B0502020202020204" pitchFamily="34" charset="0"/>
                      </a:endParaRPr>
                    </a:p>
                  </a:txBody>
                  <a:tcPr/>
                </a:tc>
                <a:tc>
                  <a:txBody>
                    <a:bodyPr/>
                    <a:lstStyle/>
                    <a:p>
                      <a:pPr algn="ctr"/>
                      <a:r>
                        <a:rPr lang="el-GR" sz="1600" dirty="0">
                          <a:solidFill>
                            <a:srgbClr val="2E4C7E"/>
                          </a:solidFill>
                          <a:latin typeface="Century Gothic" panose="020B0502020202020204" pitchFamily="34" charset="0"/>
                        </a:rPr>
                        <a:t>30</a:t>
                      </a:r>
                    </a:p>
                  </a:txBody>
                  <a:tcPr/>
                </a:tc>
                <a:tc>
                  <a:txBody>
                    <a:bodyPr/>
                    <a:lstStyle/>
                    <a:p>
                      <a:pPr algn="ctr"/>
                      <a:r>
                        <a:rPr lang="el-GR" sz="1600" dirty="0">
                          <a:solidFill>
                            <a:srgbClr val="2E4C7E"/>
                          </a:solidFill>
                          <a:latin typeface="Century Gothic" panose="020B0502020202020204" pitchFamily="34" charset="0"/>
                        </a:rPr>
                        <a:t>9</a:t>
                      </a:r>
                    </a:p>
                  </a:txBody>
                  <a:tcPr/>
                </a:tc>
                <a:extLst>
                  <a:ext uri="{0D108BD9-81ED-4DB2-BD59-A6C34878D82A}">
                    <a16:rowId xmlns:a16="http://schemas.microsoft.com/office/drawing/2014/main" xmlns="" val="10004"/>
                  </a:ext>
                </a:extLst>
              </a:tr>
              <a:tr h="464446">
                <a:tc>
                  <a:txBody>
                    <a:bodyPr/>
                    <a:lstStyle/>
                    <a:p>
                      <a:r>
                        <a:rPr lang="en-US" sz="1600" dirty="0">
                          <a:solidFill>
                            <a:srgbClr val="2E4C7E"/>
                          </a:solidFill>
                          <a:latin typeface="Century Gothic" panose="020B0502020202020204" pitchFamily="34" charset="0"/>
                        </a:rPr>
                        <a:t>Industrial Zones</a:t>
                      </a:r>
                      <a:endParaRPr lang="el-GR" sz="1600" dirty="0">
                        <a:solidFill>
                          <a:srgbClr val="2E4C7E"/>
                        </a:solidFill>
                        <a:latin typeface="Century Gothic" panose="020B0502020202020204" pitchFamily="34" charset="0"/>
                      </a:endParaRPr>
                    </a:p>
                  </a:txBody>
                  <a:tcPr/>
                </a:tc>
                <a:tc>
                  <a:txBody>
                    <a:bodyPr/>
                    <a:lstStyle/>
                    <a:p>
                      <a:pPr algn="ctr"/>
                      <a:r>
                        <a:rPr lang="el-GR" sz="1600" dirty="0">
                          <a:solidFill>
                            <a:srgbClr val="2E4C7E"/>
                          </a:solidFill>
                          <a:latin typeface="Century Gothic" panose="020B0502020202020204" pitchFamily="34" charset="0"/>
                        </a:rPr>
                        <a:t>10</a:t>
                      </a:r>
                    </a:p>
                  </a:txBody>
                  <a:tcPr/>
                </a:tc>
                <a:tc>
                  <a:txBody>
                    <a:bodyPr/>
                    <a:lstStyle/>
                    <a:p>
                      <a:pPr algn="ctr"/>
                      <a:r>
                        <a:rPr lang="el-GR" sz="1600" dirty="0">
                          <a:solidFill>
                            <a:srgbClr val="2E4C7E"/>
                          </a:solidFill>
                          <a:latin typeface="Century Gothic" panose="020B0502020202020204" pitchFamily="34" charset="0"/>
                        </a:rPr>
                        <a:t>3</a:t>
                      </a:r>
                    </a:p>
                  </a:txBody>
                  <a:tcPr/>
                </a:tc>
                <a:extLst>
                  <a:ext uri="{0D108BD9-81ED-4DB2-BD59-A6C34878D82A}">
                    <a16:rowId xmlns:a16="http://schemas.microsoft.com/office/drawing/2014/main" xmlns="" val="10005"/>
                  </a:ext>
                </a:extLst>
              </a:tr>
              <a:tr h="640011">
                <a:tc>
                  <a:txBody>
                    <a:bodyPr/>
                    <a:lstStyle/>
                    <a:p>
                      <a:r>
                        <a:rPr lang="en-US" sz="1600" dirty="0">
                          <a:solidFill>
                            <a:srgbClr val="2E4C7E"/>
                          </a:solidFill>
                          <a:latin typeface="Century Gothic" panose="020B0502020202020204" pitchFamily="34" charset="0"/>
                        </a:rPr>
                        <a:t>Other Zones</a:t>
                      </a:r>
                      <a:endParaRPr lang="el-GR" sz="1600" dirty="0">
                        <a:solidFill>
                          <a:srgbClr val="2E4C7E"/>
                        </a:solidFill>
                        <a:latin typeface="Century Gothic" panose="020B0502020202020204" pitchFamily="34" charset="0"/>
                      </a:endParaRPr>
                    </a:p>
                  </a:txBody>
                  <a:tcPr/>
                </a:tc>
                <a:tc>
                  <a:txBody>
                    <a:bodyPr/>
                    <a:lstStyle/>
                    <a:p>
                      <a:pPr algn="ctr"/>
                      <a:r>
                        <a:rPr lang="el-GR" sz="1600" dirty="0">
                          <a:solidFill>
                            <a:srgbClr val="2E4C7E"/>
                          </a:solidFill>
                          <a:latin typeface="Century Gothic" panose="020B0502020202020204" pitchFamily="34" charset="0"/>
                        </a:rPr>
                        <a:t>13</a:t>
                      </a:r>
                    </a:p>
                  </a:txBody>
                  <a:tcPr/>
                </a:tc>
                <a:tc>
                  <a:txBody>
                    <a:bodyPr/>
                    <a:lstStyle/>
                    <a:p>
                      <a:pPr algn="ctr"/>
                      <a:r>
                        <a:rPr lang="el-GR" sz="1600" dirty="0">
                          <a:solidFill>
                            <a:srgbClr val="2E4C7E"/>
                          </a:solidFill>
                          <a:latin typeface="Century Gothic" panose="020B0502020202020204" pitchFamily="34" charset="0"/>
                        </a:rPr>
                        <a:t>3,5</a:t>
                      </a:r>
                    </a:p>
                  </a:txBody>
                  <a:tcPr/>
                </a:tc>
                <a:extLst>
                  <a:ext uri="{0D108BD9-81ED-4DB2-BD59-A6C34878D82A}">
                    <a16:rowId xmlns:a16="http://schemas.microsoft.com/office/drawing/2014/main" xmlns="" val="10006"/>
                  </a:ext>
                </a:extLst>
              </a:tr>
            </a:tbl>
          </a:graphicData>
        </a:graphic>
      </p:graphicFrame>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252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smtClean="0">
                <a:solidFill>
                  <a:srgbClr val="00AEEF"/>
                </a:solidFill>
              </a:rPr>
              <a:t>Coordination </a:t>
            </a:r>
            <a:r>
              <a:rPr lang="en-US" sz="3200" dirty="0">
                <a:solidFill>
                  <a:srgbClr val="00AEEF"/>
                </a:solidFill>
              </a:rPr>
              <a:t>among relevant </a:t>
            </a:r>
            <a:r>
              <a:rPr lang="en-US" sz="3200" dirty="0" smtClean="0">
                <a:solidFill>
                  <a:srgbClr val="00AEEF"/>
                </a:solidFill>
              </a:rPr>
              <a:t>authorities</a:t>
            </a:r>
            <a:endParaRPr lang="en-US" sz="3200" dirty="0">
              <a:solidFill>
                <a:srgbClr val="00AEEF"/>
              </a:solidFill>
            </a:endParaRP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14</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2252121" y="1193801"/>
            <a:ext cx="8445257"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2400" dirty="0" smtClean="0">
                <a:solidFill>
                  <a:prstClr val="black"/>
                </a:solidFill>
                <a:latin typeface="Roboto Black"/>
                <a:ea typeface="Roboto Black" panose="02000000000000000000" pitchFamily="2" charset="0"/>
                <a:cs typeface="Roboto Black"/>
              </a:rPr>
              <a:t>In 2012, a Working Group on MSP was established that was enlarged in 2013 to incorporate ICZM.</a:t>
            </a:r>
          </a:p>
          <a:p>
            <a:endParaRPr lang="en-US" sz="2400" dirty="0" smtClean="0">
              <a:solidFill>
                <a:prstClr val="black"/>
              </a:solidFill>
              <a:latin typeface="Roboto Black"/>
            </a:endParaRPr>
          </a:p>
          <a:p>
            <a:r>
              <a:rPr lang="en-US" sz="2400" dirty="0" smtClean="0">
                <a:solidFill>
                  <a:prstClr val="black"/>
                </a:solidFill>
                <a:latin typeface="Roboto Black"/>
              </a:rPr>
              <a:t>The WG meets regularly to:</a:t>
            </a:r>
          </a:p>
          <a:p>
            <a:pPr marL="342900" indent="-342900">
              <a:buFont typeface="Arial" panose="020B0604020202020204" pitchFamily="34" charset="0"/>
              <a:buChar char="•"/>
            </a:pPr>
            <a:r>
              <a:rPr lang="en-US" sz="2400" dirty="0" smtClean="0">
                <a:solidFill>
                  <a:prstClr val="black"/>
                </a:solidFill>
                <a:latin typeface="Roboto Black"/>
              </a:rPr>
              <a:t>Recording </a:t>
            </a:r>
            <a:r>
              <a:rPr lang="en-US" sz="2400" dirty="0">
                <a:solidFill>
                  <a:prstClr val="black"/>
                </a:solidFill>
                <a:latin typeface="Roboto Black"/>
              </a:rPr>
              <a:t>of existing main economic activities, their pressures and risks and their social aspects in the coastal zone.</a:t>
            </a:r>
          </a:p>
          <a:p>
            <a:pPr marL="342900" indent="-342900">
              <a:buFont typeface="Arial" panose="020B0604020202020204" pitchFamily="34" charset="0"/>
              <a:buChar char="•"/>
            </a:pPr>
            <a:r>
              <a:rPr lang="en-US" sz="2400" dirty="0" smtClean="0">
                <a:solidFill>
                  <a:prstClr val="black"/>
                </a:solidFill>
                <a:latin typeface="Roboto Black"/>
              </a:rPr>
              <a:t>Participate </a:t>
            </a:r>
            <a:r>
              <a:rPr lang="en-US" sz="2400" dirty="0">
                <a:solidFill>
                  <a:prstClr val="black"/>
                </a:solidFill>
                <a:latin typeface="Roboto Black"/>
              </a:rPr>
              <a:t>in consultations with relevant stakeholders.</a:t>
            </a:r>
          </a:p>
          <a:p>
            <a:pPr marL="342900" indent="-342900">
              <a:buFont typeface="Arial" panose="020B0604020202020204" pitchFamily="34" charset="0"/>
              <a:buChar char="•"/>
            </a:pPr>
            <a:r>
              <a:rPr lang="en-US" sz="2400" dirty="0" smtClean="0">
                <a:solidFill>
                  <a:prstClr val="black"/>
                </a:solidFill>
                <a:latin typeface="Roboto Black"/>
              </a:rPr>
              <a:t>Integrated </a:t>
            </a:r>
            <a:r>
              <a:rPr lang="en-US" sz="2400" dirty="0">
                <a:solidFill>
                  <a:prstClr val="black"/>
                </a:solidFill>
                <a:latin typeface="Roboto Black"/>
              </a:rPr>
              <a:t>interactions between land and sea.</a:t>
            </a:r>
          </a:p>
          <a:p>
            <a:pPr marL="342900" indent="-342900">
              <a:buFont typeface="Arial" panose="020B0604020202020204" pitchFamily="34" charset="0"/>
              <a:buChar char="•"/>
            </a:pPr>
            <a:r>
              <a:rPr lang="en-US" sz="2400" dirty="0" smtClean="0">
                <a:solidFill>
                  <a:prstClr val="black"/>
                </a:solidFill>
                <a:latin typeface="Roboto Black"/>
              </a:rPr>
              <a:t>Defining </a:t>
            </a:r>
            <a:r>
              <a:rPr lang="en-US" sz="2400" dirty="0">
                <a:solidFill>
                  <a:prstClr val="black"/>
                </a:solidFill>
                <a:latin typeface="Roboto Black"/>
              </a:rPr>
              <a:t>the priorities, objectives and actions to achieve the </a:t>
            </a:r>
            <a:r>
              <a:rPr lang="en-US" sz="2400" dirty="0" smtClean="0">
                <a:solidFill>
                  <a:prstClr val="black"/>
                </a:solidFill>
                <a:latin typeface="Roboto Black"/>
              </a:rPr>
              <a:t>ICZM Strategy</a:t>
            </a:r>
            <a:r>
              <a:rPr lang="en-US" sz="2400" dirty="0">
                <a:solidFill>
                  <a:prstClr val="black"/>
                </a:solidFill>
                <a:latin typeface="Roboto Black"/>
              </a:rPr>
              <a:t>.</a:t>
            </a:r>
          </a:p>
          <a:p>
            <a:pPr marL="342900" indent="-342900">
              <a:buFont typeface="Arial" panose="020B0604020202020204" pitchFamily="34" charset="0"/>
              <a:buChar char="•"/>
            </a:pPr>
            <a:r>
              <a:rPr lang="en-US" sz="2400" dirty="0" smtClean="0">
                <a:solidFill>
                  <a:prstClr val="black"/>
                </a:solidFill>
                <a:latin typeface="Roboto Black"/>
              </a:rPr>
              <a:t>Development </a:t>
            </a:r>
            <a:r>
              <a:rPr lang="en-US" sz="2400" dirty="0">
                <a:solidFill>
                  <a:prstClr val="black"/>
                </a:solidFill>
                <a:latin typeface="Roboto Black"/>
              </a:rPr>
              <a:t>of the </a:t>
            </a:r>
            <a:r>
              <a:rPr lang="en-US" sz="2400" dirty="0" smtClean="0">
                <a:solidFill>
                  <a:prstClr val="black"/>
                </a:solidFill>
                <a:latin typeface="Roboto Black"/>
              </a:rPr>
              <a:t>ICZM Strategy</a:t>
            </a:r>
          </a:p>
          <a:p>
            <a:endParaRPr lang="en-US" sz="2400" dirty="0">
              <a:solidFill>
                <a:srgbClr val="000000"/>
              </a:solidFill>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764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smtClean="0">
                <a:solidFill>
                  <a:srgbClr val="00AEEF"/>
                </a:solidFill>
              </a:rPr>
              <a:t>Obstacles for an integrated coastal zone management in Cyprus</a:t>
            </a:r>
            <a:endParaRPr lang="en-US" sz="3200" dirty="0">
              <a:solidFill>
                <a:srgbClr val="00AEEF"/>
              </a:solidFill>
            </a:endParaRP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15</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2252121" y="1193801"/>
            <a:ext cx="8445257"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Various competent authorities involved in coastal zone management </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Many pieces of legislation (national, EU) that deal with part of the issues of coastal management </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Lack of an integrated approach for coastal management </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No synergies between various policies</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Strong pressure for coastal development </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Conflict of land use – on the coastal zone</a:t>
            </a:r>
          </a:p>
          <a:p>
            <a:pPr marL="342900" indent="-342900">
              <a:buFont typeface="Arial" panose="020B0604020202020204" pitchFamily="34" charset="0"/>
              <a:buChar char="•"/>
            </a:pPr>
            <a:endParaRPr lang="en-US" sz="2400" dirty="0" smtClean="0">
              <a:solidFill>
                <a:prstClr val="black"/>
              </a:solidFill>
              <a:latin typeface="Roboto Black"/>
              <a:ea typeface="Roboto Black" panose="02000000000000000000" pitchFamily="2" charset="0"/>
              <a:cs typeface="Roboto Black"/>
            </a:endParaRPr>
          </a:p>
          <a:p>
            <a:endParaRPr lang="en-US" sz="2400" dirty="0">
              <a:solidFill>
                <a:srgbClr val="000000"/>
              </a:solidFill>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166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smtClean="0">
                <a:solidFill>
                  <a:srgbClr val="00AEEF"/>
                </a:solidFill>
              </a:rPr>
              <a:t>Way forward to an integrated coastal zone management in Cyprus</a:t>
            </a:r>
            <a:endParaRPr lang="en-US" sz="3200" dirty="0">
              <a:solidFill>
                <a:srgbClr val="00AEEF"/>
              </a:solidFill>
            </a:endParaRP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16</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2252121" y="1193801"/>
            <a:ext cx="8445257"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Ratification of the ICZM Protocol</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Approval of the National ICZM Strategy, following an agreement on the proposed governance structure</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Implementation of the ICZM Action Plan up to 2030, having defined and agreed upon the environmental and financial cost of the 40 actions</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Development of a Transboundary CAMP between Cyprus and Israel</a:t>
            </a: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Monitoring Progress</a:t>
            </a:r>
          </a:p>
          <a:p>
            <a:pPr marL="342900" indent="-342900">
              <a:buFont typeface="Arial" panose="020B0604020202020204" pitchFamily="34" charset="0"/>
              <a:buChar char="•"/>
            </a:pPr>
            <a:endParaRPr lang="en-US" sz="2400" dirty="0" smtClean="0">
              <a:solidFill>
                <a:prstClr val="black"/>
              </a:solidFill>
              <a:latin typeface="Roboto Black"/>
              <a:ea typeface="Roboto Black" panose="02000000000000000000" pitchFamily="2" charset="0"/>
              <a:cs typeface="Roboto Black"/>
            </a:endParaRPr>
          </a:p>
          <a:p>
            <a:endParaRPr lang="en-US" sz="2400" dirty="0">
              <a:solidFill>
                <a:srgbClr val="000000"/>
              </a:solidFill>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665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yianapa.jpg"/>
          <p:cNvPicPr>
            <a:picLocks noGrp="1" noChangeAspect="1"/>
          </p:cNvPicPr>
          <p:nvPr>
            <p:ph type="pic" idx="1"/>
          </p:nvPr>
        </p:nvPicPr>
        <p:blipFill>
          <a:blip r:embed="rId2" cstate="print"/>
          <a:srcRect t="8904" b="8904"/>
          <a:stretch>
            <a:fillRect/>
          </a:stretch>
        </p:blipFill>
        <p:spPr>
          <a:xfrm>
            <a:off x="-144765" y="-81213"/>
            <a:ext cx="12336379" cy="6939213"/>
          </a:xfrm>
        </p:spPr>
      </p:pic>
      <p:sp>
        <p:nvSpPr>
          <p:cNvPr id="8" name="Title 1"/>
          <p:cNvSpPr txBox="1">
            <a:spLocks/>
          </p:cNvSpPr>
          <p:nvPr/>
        </p:nvSpPr>
        <p:spPr>
          <a:xfrm>
            <a:off x="6798711" y="6497052"/>
            <a:ext cx="3132675" cy="250882"/>
          </a:xfrm>
          <a:prstGeom prst="rect">
            <a:avLst/>
          </a:prstGeom>
        </p:spPr>
        <p:txBody>
          <a:bodyPr vert="horz" lIns="0" tIns="45713" rIns="0"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algn="r"/>
            <a:endParaRPr lang="en-US" sz="900" dirty="0">
              <a:solidFill>
                <a:srgbClr val="FFFFFF"/>
              </a:solidFill>
            </a:endParaRPr>
          </a:p>
        </p:txBody>
      </p:sp>
      <p:sp>
        <p:nvSpPr>
          <p:cNvPr id="10" name="Title 1"/>
          <p:cNvSpPr txBox="1">
            <a:spLocks/>
          </p:cNvSpPr>
          <p:nvPr/>
        </p:nvSpPr>
        <p:spPr>
          <a:xfrm>
            <a:off x="12304881" y="6319252"/>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Photo c</a:t>
            </a:r>
            <a:r>
              <a:rPr lang="en-US" sz="900" dirty="0">
                <a:solidFill>
                  <a:prstClr val="white"/>
                </a:solidFill>
              </a:rPr>
              <a:t>redit to be given </a:t>
            </a:r>
          </a:p>
          <a:p>
            <a:pPr algn="r"/>
            <a:r>
              <a:rPr lang="en-US" sz="900" dirty="0">
                <a:solidFill>
                  <a:prstClr val="white"/>
                </a:solidFill>
              </a:rPr>
              <a:t>as shown alongside </a:t>
            </a:r>
          </a:p>
          <a:p>
            <a:pPr algn="r"/>
            <a:r>
              <a:rPr lang="en-US" sz="900" dirty="0">
                <a:solidFill>
                  <a:prstClr val="white"/>
                </a:solidFill>
              </a:rPr>
              <a:t>(in black or in white)</a:t>
            </a:r>
          </a:p>
        </p:txBody>
      </p:sp>
      <p:sp>
        <p:nvSpPr>
          <p:cNvPr id="17" name="Title 1"/>
          <p:cNvSpPr>
            <a:spLocks noGrp="1"/>
          </p:cNvSpPr>
          <p:nvPr>
            <p:ph type="title"/>
          </p:nvPr>
        </p:nvSpPr>
        <p:spPr>
          <a:xfrm>
            <a:off x="2251416" y="2864386"/>
            <a:ext cx="7315200" cy="1997628"/>
          </a:xfrm>
        </p:spPr>
        <p:txBody>
          <a:bodyPr vert="horz" lIns="0" tIns="45713" rIns="0" bIns="144000" rtlCol="0" anchor="b">
            <a:noAutofit/>
          </a:bodyPr>
          <a:lstStyle/>
          <a:p>
            <a:r>
              <a:rPr lang="el-GR" sz="4000" dirty="0" smtClean="0">
                <a:solidFill>
                  <a:schemeClr val="bg1"/>
                </a:solidFill>
              </a:rPr>
              <a:t>Ευχαριστώ πολύ</a:t>
            </a:r>
            <a:endParaRPr lang="en-US" sz="4000" dirty="0">
              <a:solidFill>
                <a:schemeClr val="bg1"/>
              </a:solidFill>
            </a:endParaRPr>
          </a:p>
        </p:txBody>
      </p:sp>
      <p:cxnSp>
        <p:nvCxnSpPr>
          <p:cNvPr id="19" name="Straight Connector 18"/>
          <p:cNvCxnSpPr/>
          <p:nvPr/>
        </p:nvCxnSpPr>
        <p:spPr>
          <a:xfrm>
            <a:off x="2191965" y="6851872"/>
            <a:ext cx="7679263" cy="0"/>
          </a:xfrm>
          <a:prstGeom prst="line">
            <a:avLst/>
          </a:prstGeom>
          <a:ln w="127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52123" y="5790240"/>
            <a:ext cx="7679263" cy="0"/>
          </a:xfrm>
          <a:prstGeom prst="line">
            <a:avLst/>
          </a:prstGeom>
          <a:ln w="127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21" name="Subtitle 2"/>
          <p:cNvSpPr txBox="1">
            <a:spLocks/>
          </p:cNvSpPr>
          <p:nvPr/>
        </p:nvSpPr>
        <p:spPr>
          <a:xfrm>
            <a:off x="2252123" y="5020221"/>
            <a:ext cx="7679262" cy="770019"/>
          </a:xfrm>
          <a:prstGeom prst="rect">
            <a:avLst/>
          </a:prstGeom>
        </p:spPr>
        <p:txBody>
          <a:bodyPr vert="horz" lIns="0" tIns="144000" rIns="0" bIns="45713" rtlCol="0">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1100" b="1" dirty="0" smtClean="0">
                <a:solidFill>
                  <a:srgbClr val="FFFFFF"/>
                </a:solidFill>
              </a:rPr>
              <a:t>DEPARTMENT OF </a:t>
            </a:r>
            <a:r>
              <a:rPr lang="fr-FR" sz="1100" b="1" dirty="0">
                <a:solidFill>
                  <a:srgbClr val="FFFFFF"/>
                </a:solidFill>
              </a:rPr>
              <a:t>ENVIRONMENT </a:t>
            </a:r>
            <a:r>
              <a:rPr lang="fr-FR" sz="1100" b="1" dirty="0" smtClean="0">
                <a:solidFill>
                  <a:srgbClr val="FFFFFF"/>
                </a:solidFill>
              </a:rPr>
              <a:t>- http</a:t>
            </a:r>
            <a:r>
              <a:rPr lang="fr-FR" sz="1100" b="1" dirty="0">
                <a:solidFill>
                  <a:srgbClr val="FFFFFF"/>
                </a:solidFill>
              </a:rPr>
              <a:t>://www.moa.gov.cy/moa/environment </a:t>
            </a:r>
            <a:endParaRPr lang="fr-FR" sz="1100" b="1" dirty="0" smtClean="0">
              <a:solidFill>
                <a:srgbClr val="FFFFFF"/>
              </a:solidFill>
            </a:endParaRPr>
          </a:p>
        </p:txBody>
      </p:sp>
    </p:spTree>
    <p:extLst>
      <p:ext uri="{BB962C8B-B14F-4D97-AF65-F5344CB8AC3E}">
        <p14:creationId xmlns:p14="http://schemas.microsoft.com/office/powerpoint/2010/main" val="3223586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smtClean="0">
                <a:solidFill>
                  <a:srgbClr val="00AEEF"/>
                </a:solidFill>
              </a:rPr>
              <a:t>Population density in EU coastal zone</a:t>
            </a:r>
          </a:p>
          <a:p>
            <a:r>
              <a:rPr lang="en-US" sz="3200" dirty="0" smtClean="0">
                <a:solidFill>
                  <a:srgbClr val="00AEEF"/>
                </a:solidFill>
              </a:rPr>
              <a:t>Percentage of artificial coastline</a:t>
            </a:r>
            <a:endParaRPr lang="en-US" sz="3200" dirty="0">
              <a:solidFill>
                <a:srgbClr val="00AEEF"/>
              </a:solidFill>
            </a:endParaRP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2</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4" name="Picture 13">
            <a:extLst>
              <a:ext uri="{FF2B5EF4-FFF2-40B4-BE49-F238E27FC236}">
                <a16:creationId xmlns:a16="http://schemas.microsoft.com/office/drawing/2014/main" xmlns="" id="{F6F9C3A8-CB3F-4E63-9DC4-58A439462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96" y="1205388"/>
            <a:ext cx="5989674" cy="5156199"/>
          </a:xfrm>
          <a:prstGeom prst="rect">
            <a:avLst/>
          </a:prstGeom>
        </p:spPr>
      </p:pic>
      <p:pic>
        <p:nvPicPr>
          <p:cNvPr id="15" name="Picture 14">
            <a:extLst>
              <a:ext uri="{FF2B5EF4-FFF2-40B4-BE49-F238E27FC236}">
                <a16:creationId xmlns:a16="http://schemas.microsoft.com/office/drawing/2014/main" xmlns="" id="{EE0D26E4-F20A-4B84-93D5-89E182D93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6223" y="1205387"/>
            <a:ext cx="5989675" cy="5156199"/>
          </a:xfrm>
          <a:prstGeom prst="rect">
            <a:avLst/>
          </a:prstGeom>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8381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smtClean="0">
                <a:solidFill>
                  <a:srgbClr val="00AEEF"/>
                </a:solidFill>
              </a:rPr>
              <a:t>Percentage </a:t>
            </a:r>
            <a:r>
              <a:rPr lang="en-US" sz="3200" dirty="0">
                <a:solidFill>
                  <a:srgbClr val="00AEEF"/>
                </a:solidFill>
              </a:rPr>
              <a:t>of coastline covered by land/sea </a:t>
            </a:r>
            <a:r>
              <a:rPr lang="en-US" sz="3200" dirty="0" err="1">
                <a:solidFill>
                  <a:srgbClr val="00AEEF"/>
                </a:solidFill>
              </a:rPr>
              <a:t>Natura</a:t>
            </a:r>
            <a:r>
              <a:rPr lang="en-US" sz="3200" dirty="0">
                <a:solidFill>
                  <a:srgbClr val="00AEEF"/>
                </a:solidFill>
              </a:rPr>
              <a:t> 2000 sites in 2006</a:t>
            </a: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3</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7" name="Picture 16">
            <a:extLst>
              <a:ext uri="{FF2B5EF4-FFF2-40B4-BE49-F238E27FC236}">
                <a16:creationId xmlns:a16="http://schemas.microsoft.com/office/drawing/2014/main" xmlns="" id="{186A4BA6-3DC6-4247-9BC1-74A7D4B6D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123" y="1193799"/>
            <a:ext cx="5989674" cy="5156199"/>
          </a:xfrm>
          <a:prstGeom prst="rect">
            <a:avLst/>
          </a:prstGeom>
        </p:spPr>
      </p:pic>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625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784733" y="3"/>
            <a:ext cx="8146651"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rgbClr val="00AEEF"/>
                </a:solidFill>
              </a:rPr>
              <a:t>Land cover changes in 0-10 km coastal zone of European regional seas (1990-2000) </a:t>
            </a: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4</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9" name="Picture 8">
            <a:extLst>
              <a:ext uri="{FF2B5EF4-FFF2-40B4-BE49-F238E27FC236}">
                <a16:creationId xmlns:a16="http://schemas.microsoft.com/office/drawing/2014/main" xmlns="" id="{E1DE4D53-6518-4A4D-ADA2-E16A197AE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2237" y="1193800"/>
            <a:ext cx="8650567" cy="5213278"/>
          </a:xfrm>
          <a:prstGeom prst="rect">
            <a:avLst/>
          </a:prstGeom>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99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846877" y="151904"/>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rgbClr val="00AEEF"/>
                </a:solidFill>
              </a:rPr>
              <a:t>State of the coasts in Cyprus</a:t>
            </a: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5</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4551218" y="1057786"/>
            <a:ext cx="7084274" cy="5546215"/>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342900" indent="-342900">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The coastline covers 772km, of which the 296km (38%) is under the Cyprus Government control; </a:t>
            </a:r>
          </a:p>
          <a:p>
            <a:pPr marL="342900" indent="-342900">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3 out of 4 cities are coastal; </a:t>
            </a:r>
          </a:p>
          <a:p>
            <a:pPr marL="342900" indent="-342900">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50% of the total population lives and works in the coast;</a:t>
            </a:r>
          </a:p>
          <a:p>
            <a:pPr marL="342900" indent="-342900">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90% of the tourist industry developed in coastal </a:t>
            </a:r>
            <a:r>
              <a:rPr lang="en-US" sz="2400" dirty="0" smtClean="0">
                <a:solidFill>
                  <a:prstClr val="black"/>
                </a:solidFill>
                <a:latin typeface="Roboto Black"/>
                <a:ea typeface="Roboto Black" panose="02000000000000000000" pitchFamily="2" charset="0"/>
                <a:cs typeface="Roboto Black"/>
              </a:rPr>
              <a:t>areas;</a:t>
            </a:r>
            <a:endParaRPr lang="en-US" sz="2400" dirty="0">
              <a:solidFill>
                <a:prstClr val="black"/>
              </a:solidFill>
              <a:latin typeface="Roboto Black"/>
              <a:ea typeface="Roboto Black" panose="02000000000000000000" pitchFamily="2" charset="0"/>
              <a:cs typeface="Roboto Black"/>
            </a:endParaRPr>
          </a:p>
          <a:p>
            <a:pPr marL="342900" indent="-342900">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40-60% of GDP refers to coastal economic activities;</a:t>
            </a:r>
          </a:p>
          <a:p>
            <a:pPr marL="342900" indent="-342900">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15 coastal areas designated as protected under the </a:t>
            </a:r>
            <a:r>
              <a:rPr lang="en-US" sz="2400" dirty="0" err="1">
                <a:solidFill>
                  <a:prstClr val="black"/>
                </a:solidFill>
                <a:latin typeface="Roboto Black"/>
                <a:ea typeface="Roboto Black" panose="02000000000000000000" pitchFamily="2" charset="0"/>
                <a:cs typeface="Roboto Black"/>
              </a:rPr>
              <a:t>Natura</a:t>
            </a:r>
            <a:r>
              <a:rPr lang="en-US" sz="2400" dirty="0">
                <a:solidFill>
                  <a:prstClr val="black"/>
                </a:solidFill>
                <a:latin typeface="Roboto Black"/>
                <a:ea typeface="Roboto Black" panose="02000000000000000000" pitchFamily="2" charset="0"/>
                <a:cs typeface="Roboto Black"/>
              </a:rPr>
              <a:t> 2000 network;</a:t>
            </a:r>
          </a:p>
          <a:p>
            <a:pPr marL="342900" indent="-342900">
              <a:buFont typeface="Arial" panose="020B0604020202020204" pitchFamily="34" charset="0"/>
              <a:buChar char="•"/>
            </a:pPr>
            <a:r>
              <a:rPr lang="en-US" sz="2400" dirty="0">
                <a:solidFill>
                  <a:prstClr val="black"/>
                </a:solidFill>
                <a:latin typeface="Roboto Black"/>
                <a:ea typeface="Roboto Black" panose="02000000000000000000" pitchFamily="2" charset="0"/>
                <a:cs typeface="Roboto Black"/>
              </a:rPr>
              <a:t>In </a:t>
            </a:r>
            <a:r>
              <a:rPr lang="en-US" sz="2400" dirty="0" smtClean="0">
                <a:solidFill>
                  <a:prstClr val="black"/>
                </a:solidFill>
                <a:latin typeface="Roboto Black"/>
                <a:ea typeface="Roboto Black" panose="02000000000000000000" pitchFamily="2" charset="0"/>
                <a:cs typeface="Roboto Black"/>
              </a:rPr>
              <a:t>2019, 112 </a:t>
            </a:r>
            <a:r>
              <a:rPr lang="en-US" sz="2400" dirty="0">
                <a:solidFill>
                  <a:prstClr val="black"/>
                </a:solidFill>
                <a:latin typeface="Roboto Black"/>
                <a:ea typeface="Roboto Black" panose="02000000000000000000" pitchFamily="2" charset="0"/>
                <a:cs typeface="Roboto Black"/>
              </a:rPr>
              <a:t>coastal bathing areas are being monitored under the EU Bathing Water </a:t>
            </a:r>
            <a:r>
              <a:rPr lang="en-US" sz="2400" dirty="0" smtClean="0">
                <a:solidFill>
                  <a:prstClr val="black"/>
                </a:solidFill>
                <a:latin typeface="Roboto Black"/>
                <a:ea typeface="Roboto Black" panose="02000000000000000000" pitchFamily="2" charset="0"/>
                <a:cs typeface="Roboto Black"/>
              </a:rPr>
              <a:t>Directive. 65 Blue Flag</a:t>
            </a:r>
            <a:endParaRPr lang="en-US" sz="2400" dirty="0">
              <a:solidFill>
                <a:srgbClr val="000000"/>
              </a:solidFill>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742" y="1620980"/>
            <a:ext cx="4400476" cy="337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4980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rgbClr val="00AEEF"/>
                </a:solidFill>
              </a:rPr>
              <a:t>State of the coasts in Cyprus</a:t>
            </a: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6</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3741121568"/>
              </p:ext>
            </p:extLst>
          </p:nvPr>
        </p:nvGraphicFramePr>
        <p:xfrm>
          <a:off x="1139926" y="3"/>
          <a:ext cx="8802477" cy="6361586"/>
        </p:xfrm>
        <a:graphic>
          <a:graphicData uri="http://schemas.openxmlformats.org/drawingml/2006/table">
            <a:tbl>
              <a:tblPr firstRow="1" bandRow="1">
                <a:tableStyleId>{93296810-A885-4BE3-A3E7-6D5BEEA58F35}</a:tableStyleId>
              </a:tblPr>
              <a:tblGrid>
                <a:gridCol w="3985400">
                  <a:extLst>
                    <a:ext uri="{9D8B030D-6E8A-4147-A177-3AD203B41FA5}">
                      <a16:colId xmlns:a16="http://schemas.microsoft.com/office/drawing/2014/main" xmlns="" val="20000"/>
                    </a:ext>
                  </a:extLst>
                </a:gridCol>
                <a:gridCol w="2564341">
                  <a:extLst>
                    <a:ext uri="{9D8B030D-6E8A-4147-A177-3AD203B41FA5}">
                      <a16:colId xmlns:a16="http://schemas.microsoft.com/office/drawing/2014/main" xmlns="" val="20001"/>
                    </a:ext>
                  </a:extLst>
                </a:gridCol>
                <a:gridCol w="2252736">
                  <a:extLst>
                    <a:ext uri="{9D8B030D-6E8A-4147-A177-3AD203B41FA5}">
                      <a16:colId xmlns:a16="http://schemas.microsoft.com/office/drawing/2014/main" xmlns="" val="20002"/>
                    </a:ext>
                  </a:extLst>
                </a:gridCol>
              </a:tblGrid>
              <a:tr h="709342">
                <a:tc>
                  <a:txBody>
                    <a:bodyPr/>
                    <a:lstStyle/>
                    <a:p>
                      <a:r>
                        <a:rPr lang="en-US" sz="1800" dirty="0">
                          <a:solidFill>
                            <a:schemeClr val="bg1"/>
                          </a:solidFill>
                          <a:latin typeface="Century Gothic" panose="020B0502020202020204" pitchFamily="34" charset="0"/>
                        </a:rPr>
                        <a:t>Type of the coastal zone</a:t>
                      </a:r>
                      <a:endParaRPr lang="el-GR" sz="1800" dirty="0">
                        <a:solidFill>
                          <a:schemeClr val="bg1"/>
                        </a:solidFill>
                        <a:latin typeface="Century Gothic" panose="020B0502020202020204" pitchFamily="34" charset="0"/>
                      </a:endParaRPr>
                    </a:p>
                  </a:txBody>
                  <a:tcPr/>
                </a:tc>
                <a:tc>
                  <a:txBody>
                    <a:bodyPr/>
                    <a:lstStyle/>
                    <a:p>
                      <a:r>
                        <a:rPr lang="en-US" sz="1800" dirty="0">
                          <a:solidFill>
                            <a:schemeClr val="bg1"/>
                          </a:solidFill>
                          <a:latin typeface="Century Gothic" panose="020B0502020202020204" pitchFamily="34" charset="0"/>
                        </a:rPr>
                        <a:t>Length of the coastal zone in km</a:t>
                      </a:r>
                      <a:endParaRPr lang="el-GR" sz="1800" dirty="0">
                        <a:solidFill>
                          <a:schemeClr val="bg1"/>
                        </a:solidFill>
                        <a:latin typeface="Century Gothic" panose="020B0502020202020204" pitchFamily="34" charset="0"/>
                      </a:endParaRPr>
                    </a:p>
                  </a:txBody>
                  <a:tcPr/>
                </a:tc>
                <a:tc>
                  <a:txBody>
                    <a:bodyPr/>
                    <a:lstStyle/>
                    <a:p>
                      <a:r>
                        <a:rPr lang="en-US" sz="1800" dirty="0">
                          <a:solidFill>
                            <a:schemeClr val="bg1"/>
                          </a:solidFill>
                          <a:latin typeface="Century Gothic" panose="020B0502020202020204" pitchFamily="34" charset="0"/>
                        </a:rPr>
                        <a:t>Percentage</a:t>
                      </a:r>
                      <a:r>
                        <a:rPr lang="en-US" sz="1800" baseline="0" dirty="0">
                          <a:solidFill>
                            <a:schemeClr val="bg1"/>
                          </a:solidFill>
                          <a:latin typeface="Century Gothic" panose="020B0502020202020204" pitchFamily="34" charset="0"/>
                        </a:rPr>
                        <a:t> </a:t>
                      </a:r>
                      <a:r>
                        <a:rPr lang="el-GR" sz="1800" dirty="0">
                          <a:solidFill>
                            <a:schemeClr val="bg1"/>
                          </a:solidFill>
                          <a:latin typeface="Century Gothic" panose="020B0502020202020204" pitchFamily="34" charset="0"/>
                        </a:rPr>
                        <a:t>(%)</a:t>
                      </a:r>
                    </a:p>
                  </a:txBody>
                  <a:tcPr/>
                </a:tc>
                <a:extLst>
                  <a:ext uri="{0D108BD9-81ED-4DB2-BD59-A6C34878D82A}">
                    <a16:rowId xmlns:a16="http://schemas.microsoft.com/office/drawing/2014/main" xmlns="" val="10000"/>
                  </a:ext>
                </a:extLst>
              </a:tr>
              <a:tr h="703719">
                <a:tc>
                  <a:txBody>
                    <a:bodyPr/>
                    <a:lstStyle/>
                    <a:p>
                      <a:r>
                        <a:rPr lang="en-US" sz="1800" dirty="0">
                          <a:solidFill>
                            <a:srgbClr val="2E4C7E"/>
                          </a:solidFill>
                          <a:latin typeface="Century Gothic" panose="020B0502020202020204" pitchFamily="34" charset="0"/>
                        </a:rPr>
                        <a:t>Urban coastal area</a:t>
                      </a:r>
                      <a:endParaRPr lang="el-GR" sz="1800" dirty="0">
                        <a:solidFill>
                          <a:srgbClr val="2E4C7E"/>
                        </a:solidFill>
                        <a:latin typeface="Century Gothic" panose="020B0502020202020204" pitchFamily="34" charset="0"/>
                      </a:endParaRPr>
                    </a:p>
                  </a:txBody>
                  <a:tcPr/>
                </a:tc>
                <a:tc>
                  <a:txBody>
                    <a:bodyPr/>
                    <a:lstStyle/>
                    <a:p>
                      <a:pPr algn="ctr"/>
                      <a:r>
                        <a:rPr lang="el-GR" sz="1800" dirty="0">
                          <a:solidFill>
                            <a:srgbClr val="2E4C7E"/>
                          </a:solidFill>
                          <a:latin typeface="Century Gothic" panose="020B0502020202020204" pitchFamily="34" charset="0"/>
                        </a:rPr>
                        <a:t>90</a:t>
                      </a:r>
                    </a:p>
                  </a:txBody>
                  <a:tcPr marL="91456" marR="91456" marT="46810" marB="46810"/>
                </a:tc>
                <a:tc>
                  <a:txBody>
                    <a:bodyPr/>
                    <a:lstStyle/>
                    <a:p>
                      <a:pPr algn="ctr"/>
                      <a:r>
                        <a:rPr lang="el-GR" sz="1800" dirty="0">
                          <a:solidFill>
                            <a:srgbClr val="2E4C7E"/>
                          </a:solidFill>
                          <a:latin typeface="Century Gothic" panose="020B0502020202020204" pitchFamily="34" charset="0"/>
                        </a:rPr>
                        <a:t>30</a:t>
                      </a:r>
                    </a:p>
                  </a:txBody>
                  <a:tcPr marL="91456" marR="91456" marT="46810" marB="46810"/>
                </a:tc>
                <a:extLst>
                  <a:ext uri="{0D108BD9-81ED-4DB2-BD59-A6C34878D82A}">
                    <a16:rowId xmlns:a16="http://schemas.microsoft.com/office/drawing/2014/main" xmlns="" val="10001"/>
                  </a:ext>
                </a:extLst>
              </a:tr>
              <a:tr h="7037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2E4C7E"/>
                          </a:solidFill>
                          <a:latin typeface="Century Gothic" panose="020B0502020202020204" pitchFamily="34" charset="0"/>
                        </a:rPr>
                        <a:t>Rural coastal area</a:t>
                      </a:r>
                      <a:endParaRPr lang="el-GR" sz="1800" dirty="0">
                        <a:solidFill>
                          <a:srgbClr val="2E4C7E"/>
                        </a:solidFill>
                        <a:latin typeface="Century Gothic" panose="020B0502020202020204" pitchFamily="34" charset="0"/>
                      </a:endParaRPr>
                    </a:p>
                  </a:txBody>
                  <a:tcPr/>
                </a:tc>
                <a:tc>
                  <a:txBody>
                    <a:bodyPr/>
                    <a:lstStyle/>
                    <a:p>
                      <a:pPr algn="ctr"/>
                      <a:r>
                        <a:rPr lang="el-GR" sz="1800" dirty="0">
                          <a:solidFill>
                            <a:srgbClr val="2E4C7E"/>
                          </a:solidFill>
                          <a:latin typeface="Century Gothic" panose="020B0502020202020204" pitchFamily="34" charset="0"/>
                        </a:rPr>
                        <a:t>45</a:t>
                      </a:r>
                    </a:p>
                  </a:txBody>
                  <a:tcPr marL="91456" marR="91456" marT="46810" marB="46810"/>
                </a:tc>
                <a:tc>
                  <a:txBody>
                    <a:bodyPr/>
                    <a:lstStyle/>
                    <a:p>
                      <a:pPr algn="ctr"/>
                      <a:r>
                        <a:rPr lang="el-GR" sz="1800" dirty="0">
                          <a:solidFill>
                            <a:srgbClr val="2E4C7E"/>
                          </a:solidFill>
                          <a:latin typeface="Century Gothic" panose="020B0502020202020204" pitchFamily="34" charset="0"/>
                        </a:rPr>
                        <a:t>15</a:t>
                      </a:r>
                    </a:p>
                  </a:txBody>
                  <a:tcPr marL="91456" marR="91456" marT="46810" marB="46810"/>
                </a:tc>
                <a:extLst>
                  <a:ext uri="{0D108BD9-81ED-4DB2-BD59-A6C34878D82A}">
                    <a16:rowId xmlns:a16="http://schemas.microsoft.com/office/drawing/2014/main" xmlns="" val="10002"/>
                  </a:ext>
                </a:extLst>
              </a:tr>
              <a:tr h="709342">
                <a:tc>
                  <a:txBody>
                    <a:bodyPr/>
                    <a:lstStyle/>
                    <a:p>
                      <a:r>
                        <a:rPr lang="en-US" sz="1800" dirty="0">
                          <a:solidFill>
                            <a:srgbClr val="2E4C7E"/>
                          </a:solidFill>
                          <a:latin typeface="Century Gothic" panose="020B0502020202020204" pitchFamily="34" charset="0"/>
                        </a:rPr>
                        <a:t>Tourism</a:t>
                      </a:r>
                      <a:r>
                        <a:rPr lang="en-US" sz="1800" baseline="0" dirty="0">
                          <a:solidFill>
                            <a:srgbClr val="2E4C7E"/>
                          </a:solidFill>
                          <a:latin typeface="Century Gothic" panose="020B0502020202020204" pitchFamily="34" charset="0"/>
                        </a:rPr>
                        <a:t> development </a:t>
                      </a:r>
                      <a:endParaRPr lang="el-GR" sz="1800" dirty="0">
                        <a:solidFill>
                          <a:srgbClr val="2E4C7E"/>
                        </a:solidFill>
                        <a:latin typeface="Century Gothic" panose="020B0502020202020204" pitchFamily="34" charset="0"/>
                      </a:endParaRPr>
                    </a:p>
                  </a:txBody>
                  <a:tcPr/>
                </a:tc>
                <a:tc>
                  <a:txBody>
                    <a:bodyPr/>
                    <a:lstStyle/>
                    <a:p>
                      <a:pPr algn="ctr"/>
                      <a:r>
                        <a:rPr lang="el-GR" sz="1800" dirty="0">
                          <a:solidFill>
                            <a:srgbClr val="2E4C7E"/>
                          </a:solidFill>
                          <a:latin typeface="Century Gothic" panose="020B0502020202020204" pitchFamily="34" charset="0"/>
                        </a:rPr>
                        <a:t>106</a:t>
                      </a:r>
                    </a:p>
                  </a:txBody>
                  <a:tcPr marL="91456" marR="91456" marT="46810" marB="46810"/>
                </a:tc>
                <a:tc>
                  <a:txBody>
                    <a:bodyPr/>
                    <a:lstStyle/>
                    <a:p>
                      <a:pPr algn="ctr"/>
                      <a:r>
                        <a:rPr lang="el-GR" sz="1800" dirty="0">
                          <a:solidFill>
                            <a:srgbClr val="2E4C7E"/>
                          </a:solidFill>
                          <a:latin typeface="Century Gothic" panose="020B0502020202020204" pitchFamily="34" charset="0"/>
                        </a:rPr>
                        <a:t>36</a:t>
                      </a:r>
                    </a:p>
                  </a:txBody>
                  <a:tcPr marL="91456" marR="91456" marT="46810" marB="46810"/>
                </a:tc>
                <a:extLst>
                  <a:ext uri="{0D108BD9-81ED-4DB2-BD59-A6C34878D82A}">
                    <a16:rowId xmlns:a16="http://schemas.microsoft.com/office/drawing/2014/main" xmlns="" val="10003"/>
                  </a:ext>
                </a:extLst>
              </a:tr>
              <a:tr h="709342">
                <a:tc>
                  <a:txBody>
                    <a:bodyPr/>
                    <a:lstStyle/>
                    <a:p>
                      <a:r>
                        <a:rPr lang="en-US" sz="1800" dirty="0">
                          <a:solidFill>
                            <a:srgbClr val="2E4C7E"/>
                          </a:solidFill>
                          <a:latin typeface="Century Gothic" panose="020B0502020202020204" pitchFamily="34" charset="0"/>
                        </a:rPr>
                        <a:t>Protected coastal</a:t>
                      </a:r>
                      <a:r>
                        <a:rPr lang="en-US" sz="1800" baseline="0" dirty="0">
                          <a:solidFill>
                            <a:srgbClr val="2E4C7E"/>
                          </a:solidFill>
                          <a:latin typeface="Century Gothic" panose="020B0502020202020204" pitchFamily="34" charset="0"/>
                        </a:rPr>
                        <a:t> area</a:t>
                      </a:r>
                      <a:endParaRPr lang="el-GR" sz="1800" dirty="0">
                        <a:solidFill>
                          <a:srgbClr val="2E4C7E"/>
                        </a:solidFill>
                        <a:latin typeface="Century Gothic" panose="020B0502020202020204" pitchFamily="34" charset="0"/>
                      </a:endParaRPr>
                    </a:p>
                  </a:txBody>
                  <a:tcPr/>
                </a:tc>
                <a:tc>
                  <a:txBody>
                    <a:bodyPr/>
                    <a:lstStyle/>
                    <a:p>
                      <a:pPr algn="ctr"/>
                      <a:r>
                        <a:rPr lang="el-GR" sz="1800" dirty="0">
                          <a:solidFill>
                            <a:srgbClr val="2E4C7E"/>
                          </a:solidFill>
                          <a:latin typeface="Century Gothic" panose="020B0502020202020204" pitchFamily="34" charset="0"/>
                        </a:rPr>
                        <a:t>55</a:t>
                      </a:r>
                    </a:p>
                  </a:txBody>
                  <a:tcPr marL="91456" marR="91456" marT="46810" marB="46810"/>
                </a:tc>
                <a:tc>
                  <a:txBody>
                    <a:bodyPr/>
                    <a:lstStyle/>
                    <a:p>
                      <a:pPr algn="ctr"/>
                      <a:r>
                        <a:rPr lang="el-GR" sz="1800" dirty="0">
                          <a:solidFill>
                            <a:srgbClr val="2E4C7E"/>
                          </a:solidFill>
                          <a:latin typeface="Century Gothic" panose="020B0502020202020204" pitchFamily="34" charset="0"/>
                        </a:rPr>
                        <a:t>19</a:t>
                      </a:r>
                    </a:p>
                  </a:txBody>
                  <a:tcPr marL="91456" marR="91456" marT="46810" marB="46810"/>
                </a:tc>
                <a:extLst>
                  <a:ext uri="{0D108BD9-81ED-4DB2-BD59-A6C34878D82A}">
                    <a16:rowId xmlns:a16="http://schemas.microsoft.com/office/drawing/2014/main" xmlns="" val="10004"/>
                  </a:ext>
                </a:extLst>
              </a:tr>
              <a:tr h="709342">
                <a:tc>
                  <a:txBody>
                    <a:bodyPr/>
                    <a:lstStyle/>
                    <a:p>
                      <a:r>
                        <a:rPr lang="en-US" sz="1800" b="1" dirty="0">
                          <a:solidFill>
                            <a:srgbClr val="2E4C7E"/>
                          </a:solidFill>
                          <a:latin typeface="Century Gothic" panose="020B0502020202020204" pitchFamily="34" charset="0"/>
                        </a:rPr>
                        <a:t>Length of coastal zone in the Republic of Cyprus</a:t>
                      </a:r>
                      <a:endParaRPr lang="el-GR" sz="1800" b="1" dirty="0">
                        <a:solidFill>
                          <a:srgbClr val="2E4C7E"/>
                        </a:solidFill>
                        <a:latin typeface="Century Gothic" panose="020B0502020202020204" pitchFamily="34" charset="0"/>
                      </a:endParaRPr>
                    </a:p>
                  </a:txBody>
                  <a:tcPr/>
                </a:tc>
                <a:tc>
                  <a:txBody>
                    <a:bodyPr/>
                    <a:lstStyle/>
                    <a:p>
                      <a:pPr algn="ctr"/>
                      <a:r>
                        <a:rPr lang="el-GR" sz="1800" b="1" dirty="0">
                          <a:solidFill>
                            <a:srgbClr val="2E4C7E"/>
                          </a:solidFill>
                          <a:latin typeface="Century Gothic" panose="020B0502020202020204" pitchFamily="34" charset="0"/>
                        </a:rPr>
                        <a:t>296</a:t>
                      </a:r>
                    </a:p>
                  </a:txBody>
                  <a:tcPr marL="91456" marR="91456" marT="46810" marB="46810"/>
                </a:tc>
                <a:tc>
                  <a:txBody>
                    <a:bodyPr/>
                    <a:lstStyle/>
                    <a:p>
                      <a:pPr algn="ctr"/>
                      <a:r>
                        <a:rPr lang="el-GR" sz="1800" b="1" dirty="0">
                          <a:solidFill>
                            <a:srgbClr val="2E4C7E"/>
                          </a:solidFill>
                          <a:latin typeface="Century Gothic" panose="020B0502020202020204" pitchFamily="34" charset="0"/>
                        </a:rPr>
                        <a:t>100</a:t>
                      </a:r>
                    </a:p>
                  </a:txBody>
                  <a:tcPr marL="91456" marR="91456" marT="46810" marB="46810"/>
                </a:tc>
                <a:extLst>
                  <a:ext uri="{0D108BD9-81ED-4DB2-BD59-A6C34878D82A}">
                    <a16:rowId xmlns:a16="http://schemas.microsoft.com/office/drawing/2014/main" xmlns="" val="10005"/>
                  </a:ext>
                </a:extLst>
              </a:tr>
              <a:tr h="703719">
                <a:tc>
                  <a:txBody>
                    <a:bodyPr/>
                    <a:lstStyle/>
                    <a:p>
                      <a:r>
                        <a:rPr lang="en-US" sz="1800" dirty="0">
                          <a:solidFill>
                            <a:srgbClr val="2E4C7E"/>
                          </a:solidFill>
                          <a:latin typeface="Century Gothic" panose="020B0502020202020204" pitchFamily="34" charset="0"/>
                        </a:rPr>
                        <a:t>British</a:t>
                      </a:r>
                      <a:r>
                        <a:rPr lang="en-US" sz="1800" baseline="0" dirty="0">
                          <a:solidFill>
                            <a:srgbClr val="2E4C7E"/>
                          </a:solidFill>
                          <a:latin typeface="Century Gothic" panose="020B0502020202020204" pitchFamily="34" charset="0"/>
                        </a:rPr>
                        <a:t> Sovereign Bases</a:t>
                      </a:r>
                      <a:endParaRPr lang="el-GR" sz="1800" dirty="0">
                        <a:solidFill>
                          <a:srgbClr val="2E4C7E"/>
                        </a:solidFill>
                        <a:latin typeface="Century Gothic" panose="020B0502020202020204" pitchFamily="34" charset="0"/>
                      </a:endParaRPr>
                    </a:p>
                  </a:txBody>
                  <a:tcPr/>
                </a:tc>
                <a:tc>
                  <a:txBody>
                    <a:bodyPr/>
                    <a:lstStyle/>
                    <a:p>
                      <a:pPr algn="ctr"/>
                      <a:r>
                        <a:rPr lang="el-GR" sz="1800" dirty="0">
                          <a:solidFill>
                            <a:srgbClr val="2E4C7E"/>
                          </a:solidFill>
                          <a:latin typeface="Century Gothic" panose="020B0502020202020204" pitchFamily="34" charset="0"/>
                        </a:rPr>
                        <a:t>72</a:t>
                      </a:r>
                    </a:p>
                  </a:txBody>
                  <a:tcPr marL="91456" marR="91456" marT="46810" marB="46810"/>
                </a:tc>
                <a:tc>
                  <a:txBody>
                    <a:bodyPr/>
                    <a:lstStyle/>
                    <a:p>
                      <a:pPr algn="ctr"/>
                      <a:endParaRPr lang="el-GR" sz="1800" dirty="0">
                        <a:solidFill>
                          <a:srgbClr val="2E4C7E"/>
                        </a:solidFill>
                        <a:latin typeface="Century Gothic" panose="020B0502020202020204" pitchFamily="34" charset="0"/>
                      </a:endParaRPr>
                    </a:p>
                  </a:txBody>
                  <a:tcPr marL="91456" marR="91456" marT="46810" marB="46810"/>
                </a:tc>
                <a:extLst>
                  <a:ext uri="{0D108BD9-81ED-4DB2-BD59-A6C34878D82A}">
                    <a16:rowId xmlns:a16="http://schemas.microsoft.com/office/drawing/2014/main" xmlns="" val="10006"/>
                  </a:ext>
                </a:extLst>
              </a:tr>
              <a:tr h="709342">
                <a:tc>
                  <a:txBody>
                    <a:bodyPr/>
                    <a:lstStyle/>
                    <a:p>
                      <a:r>
                        <a:rPr lang="en-US" sz="1800" dirty="0">
                          <a:solidFill>
                            <a:srgbClr val="2E4C7E"/>
                          </a:solidFill>
                          <a:latin typeface="Century Gothic" panose="020B0502020202020204" pitchFamily="34" charset="0"/>
                        </a:rPr>
                        <a:t>Coastal</a:t>
                      </a:r>
                      <a:r>
                        <a:rPr lang="en-US" sz="1800" baseline="0" dirty="0">
                          <a:solidFill>
                            <a:srgbClr val="2E4C7E"/>
                          </a:solidFill>
                          <a:latin typeface="Century Gothic" panose="020B0502020202020204" pitchFamily="34" charset="0"/>
                        </a:rPr>
                        <a:t> zone under occupation</a:t>
                      </a:r>
                      <a:endParaRPr lang="el-GR" sz="1800" dirty="0">
                        <a:solidFill>
                          <a:srgbClr val="2E4C7E"/>
                        </a:solidFill>
                        <a:latin typeface="Century Gothic" panose="020B0502020202020204" pitchFamily="34" charset="0"/>
                      </a:endParaRPr>
                    </a:p>
                  </a:txBody>
                  <a:tcPr/>
                </a:tc>
                <a:tc>
                  <a:txBody>
                    <a:bodyPr/>
                    <a:lstStyle/>
                    <a:p>
                      <a:pPr algn="ctr"/>
                      <a:r>
                        <a:rPr lang="el-GR" sz="1800" dirty="0">
                          <a:solidFill>
                            <a:srgbClr val="2E4C7E"/>
                          </a:solidFill>
                          <a:latin typeface="Century Gothic" panose="020B0502020202020204" pitchFamily="34" charset="0"/>
                        </a:rPr>
                        <a:t>404</a:t>
                      </a:r>
                    </a:p>
                  </a:txBody>
                  <a:tcPr marL="91456" marR="91456" marT="46810" marB="46810"/>
                </a:tc>
                <a:tc>
                  <a:txBody>
                    <a:bodyPr/>
                    <a:lstStyle/>
                    <a:p>
                      <a:pPr algn="ctr"/>
                      <a:endParaRPr lang="el-GR" sz="1800" dirty="0">
                        <a:solidFill>
                          <a:srgbClr val="2E4C7E"/>
                        </a:solidFill>
                        <a:latin typeface="Century Gothic" panose="020B0502020202020204" pitchFamily="34" charset="0"/>
                      </a:endParaRPr>
                    </a:p>
                  </a:txBody>
                  <a:tcPr marL="91456" marR="91456" marT="46810" marB="46810"/>
                </a:tc>
                <a:extLst>
                  <a:ext uri="{0D108BD9-81ED-4DB2-BD59-A6C34878D82A}">
                    <a16:rowId xmlns:a16="http://schemas.microsoft.com/office/drawing/2014/main" xmlns="" val="10007"/>
                  </a:ext>
                </a:extLst>
              </a:tr>
              <a:tr h="703719">
                <a:tc>
                  <a:txBody>
                    <a:bodyPr/>
                    <a:lstStyle/>
                    <a:p>
                      <a:r>
                        <a:rPr lang="en-US" sz="1800" b="1" dirty="0">
                          <a:solidFill>
                            <a:srgbClr val="2E4C7E"/>
                          </a:solidFill>
                          <a:latin typeface="Century Gothic" panose="020B0502020202020204" pitchFamily="34" charset="0"/>
                        </a:rPr>
                        <a:t>TOTAL</a:t>
                      </a:r>
                      <a:r>
                        <a:rPr lang="en-US" sz="1800" b="1" baseline="0" dirty="0">
                          <a:solidFill>
                            <a:srgbClr val="2E4C7E"/>
                          </a:solidFill>
                          <a:latin typeface="Century Gothic" panose="020B0502020202020204" pitchFamily="34" charset="0"/>
                        </a:rPr>
                        <a:t> OF CYPRUS</a:t>
                      </a:r>
                      <a:endParaRPr lang="el-GR" sz="1800" b="1" dirty="0">
                        <a:solidFill>
                          <a:srgbClr val="2E4C7E"/>
                        </a:solidFill>
                        <a:latin typeface="Century Gothic" panose="020B0502020202020204" pitchFamily="34" charset="0"/>
                      </a:endParaRPr>
                    </a:p>
                  </a:txBody>
                  <a:tcPr/>
                </a:tc>
                <a:tc>
                  <a:txBody>
                    <a:bodyPr/>
                    <a:lstStyle/>
                    <a:p>
                      <a:pPr algn="ctr"/>
                      <a:r>
                        <a:rPr lang="el-GR" sz="1800" b="1" dirty="0">
                          <a:solidFill>
                            <a:srgbClr val="2E4C7E"/>
                          </a:solidFill>
                          <a:latin typeface="Century Gothic" panose="020B0502020202020204" pitchFamily="34" charset="0"/>
                        </a:rPr>
                        <a:t>772</a:t>
                      </a:r>
                    </a:p>
                  </a:txBody>
                  <a:tcPr marL="91456" marR="91456" marT="46810" marB="46810"/>
                </a:tc>
                <a:tc>
                  <a:txBody>
                    <a:bodyPr/>
                    <a:lstStyle/>
                    <a:p>
                      <a:pPr algn="ctr"/>
                      <a:endParaRPr lang="el-GR" sz="1800" dirty="0">
                        <a:solidFill>
                          <a:srgbClr val="2E4C7E"/>
                        </a:solidFill>
                        <a:latin typeface="Century Gothic" panose="020B0502020202020204" pitchFamily="34" charset="0"/>
                      </a:endParaRPr>
                    </a:p>
                  </a:txBody>
                  <a:tcPr marL="91456" marR="91456" marT="46810" marB="46810"/>
                </a:tc>
                <a:extLst>
                  <a:ext uri="{0D108BD9-81ED-4DB2-BD59-A6C34878D82A}">
                    <a16:rowId xmlns:a16="http://schemas.microsoft.com/office/drawing/2014/main" xmlns="" val="10008"/>
                  </a:ext>
                </a:extLst>
              </a:tr>
            </a:tbl>
          </a:graphicData>
        </a:graphic>
      </p:graphicFrame>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639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7</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rgbClr val="00AEEF"/>
                </a:solidFill>
              </a:rPr>
              <a:t>Coastal planning system in Cyprus</a:t>
            </a:r>
            <a:endParaRPr lang="en-US" sz="3200" dirty="0" smtClean="0">
              <a:solidFill>
                <a:srgbClr val="00AEEF"/>
              </a:solidFill>
            </a:endParaRPr>
          </a:p>
          <a:p>
            <a:endParaRPr lang="en-US" sz="3200" dirty="0">
              <a:solidFill>
                <a:srgbClr val="00AEEF"/>
              </a:solidFill>
            </a:endParaRPr>
          </a:p>
        </p:txBody>
      </p:sp>
      <p:pic>
        <p:nvPicPr>
          <p:cNvPr id="9" name="Picture 8" descr="170327_poleodomikes_zones.jpg"/>
          <p:cNvPicPr>
            <a:picLocks noChangeAspect="1"/>
          </p:cNvPicPr>
          <p:nvPr/>
        </p:nvPicPr>
        <p:blipFill>
          <a:blip r:embed="rId3" cstate="print"/>
          <a:srcRect l="3215" t="2199" r="1109" b="1026"/>
          <a:stretch>
            <a:fillRect/>
          </a:stretch>
        </p:blipFill>
        <p:spPr>
          <a:xfrm>
            <a:off x="1866784" y="1193802"/>
            <a:ext cx="8260778" cy="5664198"/>
          </a:xfrm>
          <a:prstGeom prst="rect">
            <a:avLst/>
          </a:prstGeom>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6471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rgbClr val="00AEEF"/>
                </a:solidFill>
              </a:rPr>
              <a:t>Legislative </a:t>
            </a:r>
            <a:r>
              <a:rPr lang="en-US" sz="3200" dirty="0" smtClean="0">
                <a:solidFill>
                  <a:srgbClr val="00AEEF"/>
                </a:solidFill>
              </a:rPr>
              <a:t>framework of ICZM in Cyprus</a:t>
            </a:r>
            <a:endParaRPr lang="en-US" sz="3200" dirty="0">
              <a:solidFill>
                <a:srgbClr val="00AEEF"/>
              </a:solidFill>
            </a:endParaRP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8</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2252122" y="1193801"/>
            <a:ext cx="7679262"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ICZM </a:t>
            </a:r>
            <a:r>
              <a:rPr lang="en-US" sz="2400" dirty="0">
                <a:solidFill>
                  <a:prstClr val="black"/>
                </a:solidFill>
                <a:latin typeface="Roboto Black"/>
                <a:ea typeface="Roboto Black" panose="02000000000000000000" pitchFamily="2" charset="0"/>
                <a:cs typeface="Roboto Black"/>
              </a:rPr>
              <a:t>Protocol in the </a:t>
            </a:r>
            <a:r>
              <a:rPr lang="en-US" sz="2400" dirty="0" smtClean="0">
                <a:solidFill>
                  <a:prstClr val="black"/>
                </a:solidFill>
                <a:latin typeface="Roboto Black"/>
                <a:ea typeface="Roboto Black" panose="02000000000000000000" pitchFamily="2" charset="0"/>
                <a:cs typeface="Roboto Black"/>
              </a:rPr>
              <a:t>Mediterranean, </a:t>
            </a:r>
            <a:r>
              <a:rPr lang="en-US" sz="2000" i="1" dirty="0" smtClean="0">
                <a:solidFill>
                  <a:prstClr val="black"/>
                </a:solidFill>
                <a:latin typeface="Roboto Black"/>
                <a:ea typeface="Roboto Black" panose="02000000000000000000" pitchFamily="2" charset="0"/>
                <a:cs typeface="Roboto Black"/>
              </a:rPr>
              <a:t>Department </a:t>
            </a:r>
            <a:r>
              <a:rPr lang="en-US" sz="2000" i="1" dirty="0">
                <a:solidFill>
                  <a:prstClr val="black"/>
                </a:solidFill>
                <a:latin typeface="Roboto Black"/>
                <a:ea typeface="Roboto Black" panose="02000000000000000000" pitchFamily="2" charset="0"/>
                <a:cs typeface="Roboto Black"/>
              </a:rPr>
              <a:t>of Environment</a:t>
            </a:r>
            <a:endParaRPr lang="en-US" sz="2000" dirty="0">
              <a:solidFill>
                <a:prstClr val="black"/>
              </a:solidFill>
              <a:latin typeface="Roboto Black"/>
              <a:ea typeface="Roboto Black" panose="02000000000000000000" pitchFamily="2" charset="0"/>
              <a:cs typeface="Roboto Black"/>
            </a:endParaRPr>
          </a:p>
          <a:p>
            <a:pPr marL="342900" indent="-342900">
              <a:buFont typeface="Arial" panose="020B0604020202020204" pitchFamily="34" charset="0"/>
              <a:buChar char="•"/>
            </a:pPr>
            <a:r>
              <a:rPr lang="en-US" sz="2400" dirty="0" smtClean="0">
                <a:solidFill>
                  <a:prstClr val="black"/>
                </a:solidFill>
                <a:latin typeface="Roboto Black"/>
                <a:ea typeface="Roboto Black" panose="02000000000000000000" pitchFamily="2" charset="0"/>
                <a:cs typeface="Roboto Black"/>
              </a:rPr>
              <a:t>2002 </a:t>
            </a:r>
            <a:r>
              <a:rPr lang="en-US" sz="2400" dirty="0">
                <a:solidFill>
                  <a:prstClr val="black"/>
                </a:solidFill>
                <a:latin typeface="Roboto Black"/>
                <a:ea typeface="Roboto Black" panose="02000000000000000000" pitchFamily="2" charset="0"/>
                <a:cs typeface="Roboto Black"/>
              </a:rPr>
              <a:t>Recommendation of the European Parliament and </a:t>
            </a:r>
            <a:r>
              <a:rPr lang="en-US" sz="2400" dirty="0" smtClean="0">
                <a:solidFill>
                  <a:prstClr val="black"/>
                </a:solidFill>
                <a:latin typeface="Roboto Black"/>
                <a:ea typeface="Roboto Black" panose="02000000000000000000" pitchFamily="2" charset="0"/>
                <a:cs typeface="Roboto Black"/>
              </a:rPr>
              <a:t>Council </a:t>
            </a:r>
            <a:r>
              <a:rPr lang="en-US" sz="2400" dirty="0">
                <a:solidFill>
                  <a:prstClr val="black"/>
                </a:solidFill>
                <a:latin typeface="Roboto Black"/>
                <a:ea typeface="Roboto Black" panose="02000000000000000000" pitchFamily="2" charset="0"/>
                <a:cs typeface="Roboto Black"/>
              </a:rPr>
              <a:t>on the implementation of the </a:t>
            </a:r>
            <a:r>
              <a:rPr lang="en-US" sz="2400" dirty="0" smtClean="0">
                <a:solidFill>
                  <a:prstClr val="black"/>
                </a:solidFill>
                <a:latin typeface="Roboto Black"/>
                <a:ea typeface="Roboto Black" panose="02000000000000000000" pitchFamily="2" charset="0"/>
                <a:cs typeface="Roboto Black"/>
              </a:rPr>
              <a:t>ICZM, </a:t>
            </a:r>
            <a:r>
              <a:rPr lang="en-US" sz="2000" i="1" dirty="0" smtClean="0">
                <a:solidFill>
                  <a:prstClr val="black"/>
                </a:solidFill>
                <a:latin typeface="Roboto Black"/>
                <a:ea typeface="Roboto Black" panose="02000000000000000000" pitchFamily="2" charset="0"/>
                <a:cs typeface="Roboto Black"/>
              </a:rPr>
              <a:t>Department of Environment</a:t>
            </a:r>
            <a:endParaRPr lang="en-US" sz="2000" dirty="0">
              <a:solidFill>
                <a:prstClr val="black"/>
              </a:solidFill>
              <a:latin typeface="Roboto Black"/>
              <a:ea typeface="Roboto Black" panose="02000000000000000000" pitchFamily="2" charset="0"/>
              <a:cs typeface="Roboto Black"/>
            </a:endParaRPr>
          </a:p>
          <a:p>
            <a:pPr marL="342900" indent="-342900">
              <a:buFont typeface="Arial" panose="020B0604020202020204" pitchFamily="34" charset="0"/>
              <a:buChar char="•"/>
            </a:pPr>
            <a:r>
              <a:rPr lang="en-US" sz="2400" dirty="0">
                <a:solidFill>
                  <a:srgbClr val="000000"/>
                </a:solidFill>
                <a:latin typeface="Roboto Black"/>
              </a:rPr>
              <a:t>Law on Maritime Spatial </a:t>
            </a:r>
            <a:r>
              <a:rPr lang="en-US" sz="2400" dirty="0" smtClean="0">
                <a:solidFill>
                  <a:srgbClr val="000000"/>
                </a:solidFill>
                <a:latin typeface="Roboto Black"/>
              </a:rPr>
              <a:t>Planning, </a:t>
            </a:r>
            <a:r>
              <a:rPr lang="en-US" sz="2000" i="1" dirty="0">
                <a:latin typeface="Roboto Black"/>
              </a:rPr>
              <a:t>Shipping Deputy Ministry</a:t>
            </a:r>
            <a:r>
              <a:rPr lang="en-US" sz="2000" dirty="0">
                <a:solidFill>
                  <a:srgbClr val="000000"/>
                </a:solidFill>
                <a:latin typeface="Roboto Black"/>
              </a:rPr>
              <a:t> </a:t>
            </a:r>
          </a:p>
          <a:p>
            <a:pPr marL="342900" indent="-342900">
              <a:buFont typeface="Arial" panose="020B0604020202020204" pitchFamily="34" charset="0"/>
              <a:buChar char="•"/>
            </a:pPr>
            <a:r>
              <a:rPr lang="en-US" sz="2400" dirty="0" smtClean="0">
                <a:solidFill>
                  <a:srgbClr val="000000"/>
                </a:solidFill>
                <a:latin typeface="Roboto Black"/>
              </a:rPr>
              <a:t>Marine </a:t>
            </a:r>
            <a:r>
              <a:rPr lang="en-US" sz="2400" dirty="0">
                <a:solidFill>
                  <a:srgbClr val="000000"/>
                </a:solidFill>
                <a:latin typeface="Roboto Black"/>
              </a:rPr>
              <a:t>Strategy Framework Directive, </a:t>
            </a:r>
            <a:r>
              <a:rPr lang="en-US" sz="2000" i="1" dirty="0" smtClean="0">
                <a:solidFill>
                  <a:srgbClr val="000000"/>
                </a:solidFill>
                <a:latin typeface="Roboto Black"/>
              </a:rPr>
              <a:t>Department of Fisheries and Marine Research</a:t>
            </a:r>
            <a:endParaRPr lang="en-US" sz="2000" i="1" dirty="0">
              <a:solidFill>
                <a:srgbClr val="000000"/>
              </a:solidFill>
              <a:latin typeface="Roboto Black"/>
            </a:endParaRPr>
          </a:p>
          <a:p>
            <a:pPr marL="342900" indent="-342900">
              <a:buFont typeface="Arial" panose="020B0604020202020204" pitchFamily="34" charset="0"/>
              <a:buChar char="•"/>
            </a:pPr>
            <a:r>
              <a:rPr lang="en-US" sz="2400" dirty="0">
                <a:solidFill>
                  <a:srgbClr val="000000"/>
                </a:solidFill>
                <a:latin typeface="Roboto Black"/>
              </a:rPr>
              <a:t>Water Framework </a:t>
            </a:r>
            <a:r>
              <a:rPr lang="en-US" sz="2400" dirty="0" smtClean="0">
                <a:solidFill>
                  <a:srgbClr val="000000"/>
                </a:solidFill>
                <a:latin typeface="Roboto Black"/>
              </a:rPr>
              <a:t>Directive, </a:t>
            </a:r>
            <a:r>
              <a:rPr lang="en-US" sz="2000" i="1" dirty="0" smtClean="0">
                <a:solidFill>
                  <a:srgbClr val="000000"/>
                </a:solidFill>
                <a:latin typeface="Roboto Black"/>
              </a:rPr>
              <a:t>Department of Water Development, Department of Fisheries and Marine Research</a:t>
            </a:r>
          </a:p>
          <a:p>
            <a:pPr marL="342900" indent="-342900">
              <a:buFont typeface="Arial" panose="020B0604020202020204" pitchFamily="34" charset="0"/>
              <a:buChar char="•"/>
            </a:pPr>
            <a:r>
              <a:rPr lang="en-US" sz="2400" dirty="0" smtClean="0">
                <a:solidFill>
                  <a:srgbClr val="000000"/>
                </a:solidFill>
                <a:latin typeface="Roboto Black"/>
              </a:rPr>
              <a:t>Foreshore Protection Law, </a:t>
            </a:r>
            <a:r>
              <a:rPr lang="en-US" sz="2000" i="1" dirty="0" smtClean="0">
                <a:solidFill>
                  <a:srgbClr val="000000"/>
                </a:solidFill>
                <a:latin typeface="Roboto Black"/>
              </a:rPr>
              <a:t>Ministry of Interior</a:t>
            </a:r>
            <a:endParaRPr lang="el-GR" sz="2000" i="1" dirty="0" smtClean="0">
              <a:solidFill>
                <a:srgbClr val="000000"/>
              </a:solidFill>
              <a:latin typeface="Roboto Black"/>
            </a:endParaRPr>
          </a:p>
          <a:p>
            <a:pPr marL="342900" indent="-342900">
              <a:buFont typeface="Arial" panose="020B0604020202020204" pitchFamily="34" charset="0"/>
              <a:buChar char="•"/>
            </a:pPr>
            <a:endParaRPr lang="el-GR" sz="2000" i="1" dirty="0">
              <a:solidFill>
                <a:srgbClr val="000000"/>
              </a:solidFill>
              <a:latin typeface="Roboto Black"/>
            </a:endParaRPr>
          </a:p>
          <a:p>
            <a:pPr marL="342900" indent="-342900">
              <a:buFont typeface="Arial" panose="020B0604020202020204" pitchFamily="34" charset="0"/>
              <a:buChar char="•"/>
            </a:pPr>
            <a:r>
              <a:rPr lang="en-US" sz="2000" i="1" dirty="0" smtClean="0">
                <a:solidFill>
                  <a:srgbClr val="000000"/>
                </a:solidFill>
                <a:latin typeface="Roboto Black"/>
              </a:rPr>
              <a:t>Various pieces of legislation regarding permits for development / activities in the coastal areas</a:t>
            </a:r>
            <a:endParaRPr lang="en-US" sz="2400" dirty="0">
              <a:solidFill>
                <a:srgbClr val="000000"/>
              </a:solidFill>
              <a:latin typeface="Roboto Black"/>
            </a:endParaRPr>
          </a:p>
          <a:p>
            <a:pPr marL="342900" indent="-342900">
              <a:buFont typeface="Arial" panose="020B0604020202020204" pitchFamily="34" charset="0"/>
              <a:buChar char="•"/>
            </a:pPr>
            <a:endParaRPr lang="en-US" sz="2400" dirty="0">
              <a:solidFill>
                <a:srgbClr val="000000"/>
              </a:solidFill>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314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252122" y="3"/>
            <a:ext cx="7679262"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fr-FR" sz="3200" dirty="0">
                <a:solidFill>
                  <a:srgbClr val="00AEEF"/>
                </a:solidFill>
              </a:rPr>
              <a:t>2002 EU </a:t>
            </a:r>
            <a:r>
              <a:rPr lang="fr-FR" sz="3200" dirty="0" err="1">
                <a:solidFill>
                  <a:srgbClr val="00AEEF"/>
                </a:solidFill>
              </a:rPr>
              <a:t>Recommendation</a:t>
            </a:r>
            <a:r>
              <a:rPr lang="fr-FR" sz="3200" dirty="0">
                <a:solidFill>
                  <a:srgbClr val="00AEEF"/>
                </a:solidFill>
              </a:rPr>
              <a:t> of ICZM</a:t>
            </a:r>
            <a:endParaRPr lang="en-US" sz="3200" dirty="0">
              <a:solidFill>
                <a:srgbClr val="00AEEF"/>
              </a:solidFill>
            </a:endParaRPr>
          </a:p>
        </p:txBody>
      </p:sp>
      <p:sp>
        <p:nvSpPr>
          <p:cNvPr id="10" name="Subtitle 2"/>
          <p:cNvSpPr txBox="1">
            <a:spLocks/>
          </p:cNvSpPr>
          <p:nvPr/>
        </p:nvSpPr>
        <p:spPr>
          <a:xfrm>
            <a:off x="2252122" y="6350001"/>
            <a:ext cx="7679262" cy="508000"/>
          </a:xfrm>
          <a:prstGeom prst="rect">
            <a:avLst/>
          </a:prstGeom>
        </p:spPr>
        <p:txBody>
          <a:bodyPr vert="horz" lIns="0" tIns="45713" rIns="0" bIns="45713" rtlCol="0" anchor="ctr">
            <a:norm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fld id="{28574C2E-61E0-2C45-9917-25B26B6AD85F}" type="slidenum">
              <a:rPr lang="en-US" sz="900">
                <a:solidFill>
                  <a:prstClr val="white">
                    <a:lumMod val="65000"/>
                  </a:prstClr>
                </a:solidFill>
              </a:rPr>
              <a:pPr/>
              <a:t>9</a:t>
            </a:fld>
            <a:endParaRPr lang="en-US" sz="900" dirty="0">
              <a:solidFill>
                <a:prstClr val="white">
                  <a:lumMod val="65000"/>
                </a:prstClr>
              </a:solidFill>
            </a:endParaRPr>
          </a:p>
        </p:txBody>
      </p:sp>
      <p:cxnSp>
        <p:nvCxnSpPr>
          <p:cNvPr id="11" name="Straight Connector 10"/>
          <p:cNvCxnSpPr/>
          <p:nvPr/>
        </p:nvCxnSpPr>
        <p:spPr>
          <a:xfrm>
            <a:off x="2252123" y="1193800"/>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52123" y="6350001"/>
            <a:ext cx="7679263" cy="0"/>
          </a:xfrm>
          <a:prstGeom prst="line">
            <a:avLst/>
          </a:prstGeom>
          <a:ln w="12700" cmpd="sng">
            <a:solidFill>
              <a:srgbClr val="00AEEF"/>
            </a:solidFill>
            <a:round/>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12304881" y="6361587"/>
            <a:ext cx="1707455" cy="538748"/>
          </a:xfrm>
          <a:prstGeom prst="rect">
            <a:avLst/>
          </a:prstGeom>
        </p:spPr>
        <p:txBody>
          <a:bodyPr vert="horz" lIns="91427" tIns="45713" rIns="91427" bIns="45713"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171426" indent="-171426" algn="r">
              <a:buFont typeface="Wingdings" charset="0"/>
              <a:buChar char="ß"/>
            </a:pPr>
            <a:r>
              <a:rPr lang="en-US" sz="900" dirty="0">
                <a:solidFill>
                  <a:prstClr val="white"/>
                </a:solidFill>
                <a:sym typeface="Wingdings"/>
              </a:rPr>
              <a:t>Slide numbers to be added</a:t>
            </a:r>
            <a:r>
              <a:rPr lang="en-US" sz="900" dirty="0">
                <a:solidFill>
                  <a:prstClr val="white"/>
                </a:solidFill>
              </a:rPr>
              <a:t> </a:t>
            </a:r>
          </a:p>
          <a:p>
            <a:pPr algn="r"/>
            <a:r>
              <a:rPr lang="en-US" sz="900" dirty="0">
                <a:solidFill>
                  <a:prstClr val="white"/>
                </a:solidFill>
              </a:rPr>
              <a:t>as shown alongside</a:t>
            </a:r>
          </a:p>
        </p:txBody>
      </p:sp>
      <p:sp>
        <p:nvSpPr>
          <p:cNvPr id="9" name="Title 1"/>
          <p:cNvSpPr txBox="1">
            <a:spLocks/>
          </p:cNvSpPr>
          <p:nvPr/>
        </p:nvSpPr>
        <p:spPr>
          <a:xfrm>
            <a:off x="2252122" y="1193801"/>
            <a:ext cx="7883396" cy="5156201"/>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2400" dirty="0" smtClean="0">
                <a:solidFill>
                  <a:prstClr val="black"/>
                </a:solidFill>
                <a:latin typeface="Roboto Black"/>
                <a:ea typeface="Roboto Black" panose="02000000000000000000" pitchFamily="2" charset="0"/>
                <a:cs typeface="Roboto Black"/>
              </a:rPr>
              <a:t>Cyprus formulated national ICZM Strategies (2006-2008 &amp; 2018-2030) and </a:t>
            </a:r>
            <a:r>
              <a:rPr lang="en-US" sz="2400" dirty="0">
                <a:solidFill>
                  <a:prstClr val="black"/>
                </a:solidFill>
                <a:latin typeface="Roboto Black"/>
                <a:ea typeface="Roboto Black" panose="02000000000000000000" pitchFamily="2" charset="0"/>
                <a:cs typeface="Roboto Black"/>
              </a:rPr>
              <a:t>measures based on these </a:t>
            </a:r>
            <a:r>
              <a:rPr lang="en-US" sz="2400" dirty="0" smtClean="0">
                <a:solidFill>
                  <a:prstClr val="black"/>
                </a:solidFill>
                <a:latin typeface="Roboto Black"/>
                <a:ea typeface="Roboto Black" panose="02000000000000000000" pitchFamily="2" charset="0"/>
                <a:cs typeface="Roboto Black"/>
              </a:rPr>
              <a:t>strategies by following </a:t>
            </a:r>
            <a:r>
              <a:rPr lang="en-US" sz="2400" dirty="0">
                <a:solidFill>
                  <a:prstClr val="black"/>
                </a:solidFill>
                <a:latin typeface="Roboto Black"/>
                <a:ea typeface="Roboto Black" panose="02000000000000000000" pitchFamily="2" charset="0"/>
                <a:cs typeface="Roboto Black"/>
              </a:rPr>
              <a:t>the principles of ICZM to ensure good coastal zone management:</a:t>
            </a:r>
          </a:p>
          <a:p>
            <a:pPr marL="363538" indent="-363538">
              <a:buFont typeface="Arial" panose="020B0604020202020204" pitchFamily="34" charset="0"/>
              <a:buChar char="•"/>
              <a:tabLst>
                <a:tab pos="363538" algn="l"/>
              </a:tabLst>
            </a:pPr>
            <a:r>
              <a:rPr lang="en-US" sz="2400" dirty="0">
                <a:solidFill>
                  <a:prstClr val="black"/>
                </a:solidFill>
                <a:latin typeface="Roboto Black"/>
                <a:ea typeface="Roboto Black" panose="02000000000000000000" pitchFamily="2" charset="0"/>
                <a:cs typeface="Roboto Black"/>
              </a:rPr>
              <a:t>Broad overall perspective </a:t>
            </a:r>
          </a:p>
          <a:p>
            <a:pPr marL="363538" indent="-363538">
              <a:buFont typeface="Arial" panose="020B0604020202020204" pitchFamily="34" charset="0"/>
              <a:buChar char="•"/>
              <a:tabLst>
                <a:tab pos="363538" algn="l"/>
              </a:tabLst>
            </a:pPr>
            <a:r>
              <a:rPr lang="en-US" sz="2400" dirty="0">
                <a:solidFill>
                  <a:prstClr val="black"/>
                </a:solidFill>
                <a:latin typeface="Roboto Black"/>
                <a:ea typeface="Roboto Black" panose="02000000000000000000" pitchFamily="2" charset="0"/>
                <a:cs typeface="Roboto Black"/>
              </a:rPr>
              <a:t>Long-term perspective </a:t>
            </a:r>
          </a:p>
          <a:p>
            <a:pPr marL="363538" indent="-363538">
              <a:buFont typeface="Arial" panose="020B0604020202020204" pitchFamily="34" charset="0"/>
              <a:buChar char="•"/>
              <a:tabLst>
                <a:tab pos="363538" algn="l"/>
              </a:tabLst>
            </a:pPr>
            <a:r>
              <a:rPr lang="en-US" sz="2400" dirty="0">
                <a:solidFill>
                  <a:prstClr val="black"/>
                </a:solidFill>
                <a:latin typeface="Roboto Black"/>
                <a:ea typeface="Roboto Black" panose="02000000000000000000" pitchFamily="2" charset="0"/>
                <a:cs typeface="Roboto Black"/>
              </a:rPr>
              <a:t>Adaptive management </a:t>
            </a:r>
          </a:p>
          <a:p>
            <a:pPr marL="363538" indent="-363538">
              <a:buFont typeface="Arial" panose="020B0604020202020204" pitchFamily="34" charset="0"/>
              <a:buChar char="•"/>
              <a:tabLst>
                <a:tab pos="363538" algn="l"/>
              </a:tabLst>
            </a:pPr>
            <a:r>
              <a:rPr lang="en-US" sz="2400" dirty="0">
                <a:solidFill>
                  <a:prstClr val="black"/>
                </a:solidFill>
                <a:latin typeface="Roboto Black"/>
                <a:ea typeface="Roboto Black" panose="02000000000000000000" pitchFamily="2" charset="0"/>
                <a:cs typeface="Roboto Black"/>
              </a:rPr>
              <a:t>Local specificity </a:t>
            </a:r>
          </a:p>
          <a:p>
            <a:pPr marL="363538" indent="-363538">
              <a:buFont typeface="Arial" panose="020B0604020202020204" pitchFamily="34" charset="0"/>
              <a:buChar char="•"/>
              <a:tabLst>
                <a:tab pos="363538" algn="l"/>
              </a:tabLst>
            </a:pPr>
            <a:r>
              <a:rPr lang="en-US" sz="2400" dirty="0">
                <a:solidFill>
                  <a:prstClr val="black"/>
                </a:solidFill>
                <a:latin typeface="Roboto Black"/>
                <a:ea typeface="Roboto Black" panose="02000000000000000000" pitchFamily="2" charset="0"/>
                <a:cs typeface="Roboto Black"/>
              </a:rPr>
              <a:t>Working with natural processes</a:t>
            </a:r>
          </a:p>
          <a:p>
            <a:pPr marL="363538" indent="-363538">
              <a:buFont typeface="Arial" panose="020B0604020202020204" pitchFamily="34" charset="0"/>
              <a:buChar char="•"/>
              <a:tabLst>
                <a:tab pos="363538" algn="l"/>
              </a:tabLst>
            </a:pPr>
            <a:r>
              <a:rPr lang="en-US" sz="2400" dirty="0">
                <a:solidFill>
                  <a:prstClr val="black"/>
                </a:solidFill>
                <a:latin typeface="Roboto Black"/>
                <a:ea typeface="Roboto Black" panose="02000000000000000000" pitchFamily="2" charset="0"/>
                <a:cs typeface="Roboto Black"/>
              </a:rPr>
              <a:t>Involving all the parties </a:t>
            </a:r>
          </a:p>
          <a:p>
            <a:pPr marL="363538" indent="-363538">
              <a:buFont typeface="Arial" panose="020B0604020202020204" pitchFamily="34" charset="0"/>
              <a:buChar char="•"/>
              <a:tabLst>
                <a:tab pos="363538" algn="l"/>
              </a:tabLst>
            </a:pPr>
            <a:r>
              <a:rPr lang="en-US" sz="2400" dirty="0">
                <a:solidFill>
                  <a:prstClr val="black"/>
                </a:solidFill>
                <a:latin typeface="Roboto Black"/>
                <a:ea typeface="Roboto Black" panose="02000000000000000000" pitchFamily="2" charset="0"/>
                <a:cs typeface="Roboto Black"/>
              </a:rPr>
              <a:t>Support and involvement of relevant administrative bodies </a:t>
            </a:r>
          </a:p>
          <a:p>
            <a:pPr marL="363538" indent="-363538">
              <a:buFont typeface="Arial" panose="020B0604020202020204" pitchFamily="34" charset="0"/>
              <a:buChar char="•"/>
              <a:tabLst>
                <a:tab pos="363538" algn="l"/>
              </a:tabLst>
            </a:pPr>
            <a:r>
              <a:rPr lang="en-US" sz="2400" dirty="0">
                <a:solidFill>
                  <a:prstClr val="black"/>
                </a:solidFill>
                <a:latin typeface="Roboto Black"/>
                <a:ea typeface="Roboto Black" panose="02000000000000000000" pitchFamily="2" charset="0"/>
                <a:cs typeface="Roboto Black"/>
              </a:rPr>
              <a:t>Use of a combination of </a:t>
            </a:r>
            <a:r>
              <a:rPr lang="en-US" sz="2400" dirty="0" smtClean="0">
                <a:solidFill>
                  <a:prstClr val="black"/>
                </a:solidFill>
                <a:latin typeface="Roboto Black"/>
                <a:ea typeface="Roboto Black" panose="02000000000000000000" pitchFamily="2" charset="0"/>
                <a:cs typeface="Roboto Black"/>
              </a:rPr>
              <a:t>instruments</a:t>
            </a:r>
          </a:p>
          <a:p>
            <a:pPr marL="363538" indent="-363538">
              <a:buFont typeface="Arial" panose="020B0604020202020204" pitchFamily="34" charset="0"/>
              <a:buChar char="•"/>
            </a:pPr>
            <a:endParaRPr lang="en-US" sz="2400" dirty="0">
              <a:solidFill>
                <a:prstClr val="black"/>
              </a:solidFill>
              <a:latin typeface="Roboto Black"/>
              <a:ea typeface="Roboto Black" panose="02000000000000000000" pitchFamily="2" charset="0"/>
              <a:cs typeface="Roboto Black"/>
            </a:endParaRPr>
          </a:p>
          <a:p>
            <a:pPr marL="342900" indent="-342900">
              <a:buFont typeface="Arial" panose="020B0604020202020204" pitchFamily="34" charset="0"/>
              <a:buChar char="•"/>
            </a:pPr>
            <a:endParaRPr lang="en-US" sz="2400" dirty="0">
              <a:solidFill>
                <a:srgbClr val="000000"/>
              </a:solidFill>
            </a:endParaRPr>
          </a:p>
        </p:txBody>
      </p:sp>
      <p:pic>
        <p:nvPicPr>
          <p:cNvPr id="2" name="Picture 1">
            <a:extLst>
              <a:ext uri="{FF2B5EF4-FFF2-40B4-BE49-F238E27FC236}">
                <a16:creationId xmlns="" xmlns:a16="http://schemas.microsoft.com/office/drawing/2014/main" id="{1F815B0B-2E47-4B3D-823F-802B8D3D08D7}"/>
              </a:ext>
            </a:extLst>
          </p:cNvPr>
          <p:cNvPicPr>
            <a:picLocks noChangeAspect="1"/>
          </p:cNvPicPr>
          <p:nvPr/>
        </p:nvPicPr>
        <p:blipFill>
          <a:blip r:embed="rId2" cstate="print"/>
          <a:stretch>
            <a:fillRect/>
          </a:stretch>
        </p:blipFill>
        <p:spPr>
          <a:xfrm>
            <a:off x="9931384" y="151904"/>
            <a:ext cx="2025762" cy="720000"/>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558" y="5920579"/>
            <a:ext cx="890588"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664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TotalTime>
  <Words>1156</Words>
  <Application>Microsoft Office PowerPoint</Application>
  <PresentationFormat>Custom</PresentationFormat>
  <Paragraphs>179</Paragraphs>
  <Slides>17</Slides>
  <Notes>0</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1_Office Theme</vt:lpstr>
      <vt:lpstr>2_Office Theme</vt:lpstr>
      <vt:lpstr>ICZM Policy in Cyprus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Ευχαριστώ πολύ</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 in  maximum 3 lines of text, Roboto Regular, 40pt.</dc:title>
  <dc:creator>Sylvain Petit</dc:creator>
  <cp:lastModifiedBy>Constantinou  Irene</cp:lastModifiedBy>
  <cp:revision>46</cp:revision>
  <cp:lastPrinted>2019-09-20T07:59:10Z</cp:lastPrinted>
  <dcterms:created xsi:type="dcterms:W3CDTF">2017-08-29T06:57:33Z</dcterms:created>
  <dcterms:modified xsi:type="dcterms:W3CDTF">2019-09-21T09:38:54Z</dcterms:modified>
</cp:coreProperties>
</file>