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handoutMasterIdLst>
    <p:handoutMasterId r:id="rId22"/>
  </p:handoutMasterIdLst>
  <p:sldIdLst>
    <p:sldId id="260" r:id="rId3"/>
    <p:sldId id="259" r:id="rId4"/>
    <p:sldId id="261" r:id="rId5"/>
    <p:sldId id="264" r:id="rId6"/>
    <p:sldId id="276" r:id="rId7"/>
    <p:sldId id="277" r:id="rId8"/>
    <p:sldId id="263" r:id="rId9"/>
    <p:sldId id="278" r:id="rId10"/>
    <p:sldId id="279" r:id="rId11"/>
    <p:sldId id="272" r:id="rId12"/>
    <p:sldId id="265" r:id="rId13"/>
    <p:sldId id="275" r:id="rId14"/>
    <p:sldId id="267" r:id="rId15"/>
    <p:sldId id="271" r:id="rId16"/>
    <p:sldId id="269" r:id="rId17"/>
    <p:sldId id="274" r:id="rId18"/>
    <p:sldId id="266" r:id="rId19"/>
    <p:sldId id="268" r:id="rId20"/>
    <p:sldId id="270" r:id="rId21"/>
  </p:sldIdLst>
  <p:sldSz cx="12192000" cy="6858000"/>
  <p:notesSz cx="6797675" cy="9926638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יהודית מוסרי Yehudit Mosseri" initials="ימYM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3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-642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B3AED-1EBE-4754-A083-AA97BC5BB30F}" type="datetimeFigureOut">
              <a:rPr lang="el-GR" smtClean="0"/>
              <a:t>20/9/2019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9B5B3-2435-431A-A665-66DC4877AA0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7979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  <a:lvl2pPr marL="4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fld id="{970ECD59-A37A-C84B-9DFA-8E427AD378B0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fld id="{80E39091-E0D1-CF46-954B-4EBC67CDB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  <a:lvl2pPr marL="4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Roboto Regular"/>
                <a:cs typeface="Roboto Regular"/>
              </a:defRPr>
            </a:lvl1pPr>
          </a:lstStyle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AA1AA61-1618-4354-9456-83EC7F1BFD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29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6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93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06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8" indent="0">
              <a:buNone/>
              <a:defRPr sz="1600" b="1"/>
            </a:lvl4pPr>
            <a:lvl5pPr marL="1828543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8" indent="0">
              <a:buNone/>
              <a:defRPr sz="1600" b="1"/>
            </a:lvl4pPr>
            <a:lvl5pPr marL="1828543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51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6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94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8" indent="0">
              <a:buNone/>
              <a:defRPr sz="900"/>
            </a:lvl4pPr>
            <a:lvl5pPr marL="1828543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5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8" indent="0">
              <a:buNone/>
              <a:defRPr sz="2000"/>
            </a:lvl4pPr>
            <a:lvl5pPr marL="1828543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8" indent="0">
              <a:buNone/>
              <a:defRPr sz="900"/>
            </a:lvl4pPr>
            <a:lvl5pPr marL="1828543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9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5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4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8" indent="0">
              <a:buNone/>
              <a:defRPr sz="1600" b="1"/>
            </a:lvl4pPr>
            <a:lvl5pPr marL="1828543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8" indent="0">
              <a:buNone/>
              <a:defRPr sz="1600" b="1"/>
            </a:lvl4pPr>
            <a:lvl5pPr marL="1828543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15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7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8" indent="0">
              <a:buNone/>
              <a:defRPr sz="900"/>
            </a:lvl4pPr>
            <a:lvl5pPr marL="1828543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91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8" indent="0">
              <a:buNone/>
              <a:defRPr sz="2000"/>
            </a:lvl4pPr>
            <a:lvl5pPr marL="1828543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8" indent="0">
              <a:buNone/>
              <a:defRPr sz="900"/>
            </a:lvl4pPr>
            <a:lvl5pPr marL="1828543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ECD59-A37A-C84B-9DFA-8E427AD378B0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39091-E0D1-CF46-954B-4EBC67CDB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1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 err="1"/>
              <a:t>sjdlf</a:t>
            </a:r>
            <a:endParaRPr lang="en-US" dirty="0"/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fld id="{970ECD59-A37A-C84B-9DFA-8E427AD378B0}" type="datetimeFigureOut">
              <a:rPr lang="en-US" smtClean="0"/>
              <a:pPr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fld id="{80E39091-E0D1-CF46-954B-4EBC67CDBE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4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45713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boto Regular"/>
          <a:ea typeface="+mj-ea"/>
          <a:cs typeface="Roboto Regular"/>
        </a:defRPr>
      </a:lvl1pPr>
    </p:titleStyle>
    <p:bodyStyle>
      <a:lvl1pPr marL="342852" indent="-342852" algn="l" defTabSz="45713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Roboto Regular"/>
          <a:ea typeface="+mn-ea"/>
          <a:cs typeface="Roboto Regular"/>
        </a:defRPr>
      </a:lvl1pPr>
      <a:lvl2pPr marL="742845" indent="-285710" algn="l" defTabSz="45713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Roboto Regular"/>
          <a:ea typeface="+mn-ea"/>
          <a:cs typeface="Roboto Regular"/>
        </a:defRPr>
      </a:lvl2pPr>
      <a:lvl3pPr marL="1142840" indent="-228568" algn="l" defTabSz="45713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oboto Regular"/>
          <a:ea typeface="+mn-ea"/>
          <a:cs typeface="Roboto Regular"/>
        </a:defRPr>
      </a:lvl3pPr>
      <a:lvl4pPr marL="1599975" indent="-228568" algn="l" defTabSz="45713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oboto Regular"/>
          <a:ea typeface="+mn-ea"/>
          <a:cs typeface="Roboto Regular"/>
        </a:defRPr>
      </a:lvl4pPr>
      <a:lvl5pPr marL="2171395" indent="-342852" algn="l" defTabSz="457136" rtl="0" eaLnBrk="1" latinLnBrk="0" hangingPunct="1">
        <a:spcBef>
          <a:spcPct val="20000"/>
        </a:spcBef>
        <a:buFont typeface="Wingdings" charset="2"/>
        <a:buChar char="v"/>
        <a:defRPr sz="2000" kern="1200">
          <a:solidFill>
            <a:schemeClr val="tx1"/>
          </a:solidFill>
          <a:latin typeface="Roboto Regular"/>
          <a:ea typeface="+mn-ea"/>
          <a:cs typeface="Roboto Regular"/>
        </a:defRPr>
      </a:lvl5pPr>
      <a:lvl6pPr marL="2514247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8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3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fld id="{970ECD59-A37A-C84B-9DFA-8E427AD37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Regular"/>
                <a:cs typeface="Roboto Regular"/>
              </a:defRPr>
            </a:lvl1pPr>
          </a:lstStyle>
          <a:p>
            <a:fld id="{80E39091-E0D1-CF46-954B-4EBC67CDBED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8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45713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boto Regular"/>
          <a:ea typeface="+mj-ea"/>
          <a:cs typeface="Roboto Regular"/>
        </a:defRPr>
      </a:lvl1pPr>
    </p:titleStyle>
    <p:bodyStyle>
      <a:lvl1pPr marL="342852" indent="-342852" algn="l" defTabSz="45713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Roboto Regular"/>
          <a:ea typeface="+mn-ea"/>
          <a:cs typeface="Roboto Regular"/>
        </a:defRPr>
      </a:lvl1pPr>
      <a:lvl2pPr marL="742845" indent="-285710" algn="l" defTabSz="45713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Roboto Regular"/>
          <a:ea typeface="+mn-ea"/>
          <a:cs typeface="Roboto Regular"/>
        </a:defRPr>
      </a:lvl2pPr>
      <a:lvl3pPr marL="1142840" indent="-228568" algn="l" defTabSz="45713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oboto Regular"/>
          <a:ea typeface="+mn-ea"/>
          <a:cs typeface="Roboto Regular"/>
        </a:defRPr>
      </a:lvl3pPr>
      <a:lvl4pPr marL="1599975" indent="-228568" algn="l" defTabSz="45713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oboto Regular"/>
          <a:ea typeface="+mn-ea"/>
          <a:cs typeface="Roboto Regular"/>
        </a:defRPr>
      </a:lvl4pPr>
      <a:lvl5pPr marL="2057111" indent="-228568" algn="l" defTabSz="45713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Roboto Regular"/>
          <a:ea typeface="+mn-ea"/>
          <a:cs typeface="Roboto Regular"/>
        </a:defRPr>
      </a:lvl5pPr>
      <a:lvl6pPr marL="2514247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8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3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yianap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8904" b="8904"/>
          <a:stretch>
            <a:fillRect/>
          </a:stretch>
        </p:blipFill>
        <p:spPr>
          <a:xfrm>
            <a:off x="-144765" y="-81213"/>
            <a:ext cx="12336379" cy="6939213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798711" y="6497052"/>
            <a:ext cx="3132675" cy="250882"/>
          </a:xfrm>
          <a:prstGeom prst="rect">
            <a:avLst/>
          </a:prstGeom>
        </p:spPr>
        <p:txBody>
          <a:bodyPr vert="horz" lIns="0" tIns="45713" rIns="0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r"/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304881" y="6319252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Photo c</a:t>
            </a:r>
            <a:r>
              <a:rPr lang="en-US" sz="900" dirty="0">
                <a:solidFill>
                  <a:prstClr val="white"/>
                </a:solidFill>
              </a:rPr>
              <a:t>redit to be given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(in black or in white)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51416" y="2864386"/>
            <a:ext cx="7315200" cy="1997628"/>
          </a:xfrm>
        </p:spPr>
        <p:txBody>
          <a:bodyPr vert="horz" lIns="0" tIns="45713" rIns="0" bIns="144000" rtlCol="0" anchor="b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Towards a </a:t>
            </a:r>
            <a:r>
              <a:rPr lang="en-US" sz="4000" dirty="0" err="1">
                <a:solidFill>
                  <a:schemeClr val="bg1"/>
                </a:solidFill>
              </a:rPr>
              <a:t>transboundary</a:t>
            </a:r>
            <a:r>
              <a:rPr lang="en-US" sz="4000" dirty="0">
                <a:solidFill>
                  <a:schemeClr val="bg1"/>
                </a:solidFill>
              </a:rPr>
              <a:t> CAMP project for Cyprus and Israel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191965" y="6851872"/>
            <a:ext cx="7679263" cy="0"/>
          </a:xfrm>
          <a:prstGeom prst="line">
            <a:avLst/>
          </a:prstGeom>
          <a:ln w="12700" cmpd="sng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52123" y="5790240"/>
            <a:ext cx="7679263" cy="0"/>
          </a:xfrm>
          <a:prstGeom prst="line">
            <a:avLst/>
          </a:prstGeom>
          <a:ln w="12700" cmpd="sng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ubtitle 2"/>
          <p:cNvSpPr txBox="1">
            <a:spLocks/>
          </p:cNvSpPr>
          <p:nvPr/>
        </p:nvSpPr>
        <p:spPr>
          <a:xfrm>
            <a:off x="2252123" y="5020221"/>
            <a:ext cx="7679262" cy="458159"/>
          </a:xfrm>
          <a:prstGeom prst="rect">
            <a:avLst/>
          </a:prstGeom>
        </p:spPr>
        <p:txBody>
          <a:bodyPr vert="horz" lIns="0" tIns="144000" rIns="0" bIns="45713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>
                <a:solidFill>
                  <a:srgbClr val="FFFFFF"/>
                </a:solidFill>
              </a:rPr>
              <a:t>Joanna CONSTANTINIDOU </a:t>
            </a:r>
            <a:r>
              <a:rPr lang="en-US" sz="1100" b="1" dirty="0">
                <a:solidFill>
                  <a:srgbClr val="FFFFFF"/>
                </a:solidFill>
              </a:rPr>
              <a:t>&amp; </a:t>
            </a:r>
            <a:r>
              <a:rPr lang="en-US" sz="1100" b="1" dirty="0" err="1">
                <a:solidFill>
                  <a:srgbClr val="FFFFFF"/>
                </a:solidFill>
              </a:rPr>
              <a:t>Maayan</a:t>
            </a:r>
            <a:r>
              <a:rPr lang="en-US" sz="1100" b="1" dirty="0">
                <a:solidFill>
                  <a:srgbClr val="FFFFFF"/>
                </a:solidFill>
              </a:rPr>
              <a:t> </a:t>
            </a:r>
            <a:r>
              <a:rPr lang="en-US" sz="1100" b="1" dirty="0" smtClean="0">
                <a:solidFill>
                  <a:srgbClr val="FFFFFF"/>
                </a:solidFill>
              </a:rPr>
              <a:t>HAIM / </a:t>
            </a:r>
            <a:r>
              <a:rPr lang="hr-HR" sz="1100" b="1" dirty="0">
                <a:solidFill>
                  <a:srgbClr val="FFFFFF"/>
                </a:solidFill>
              </a:rPr>
              <a:t>Ayia Napa, 25 September </a:t>
            </a:r>
            <a:r>
              <a:rPr lang="hr-HR" sz="1100" b="1" dirty="0" smtClean="0">
                <a:solidFill>
                  <a:srgbClr val="FFFFFF"/>
                </a:solidFill>
              </a:rPr>
              <a:t>2019</a:t>
            </a:r>
            <a:endParaRPr lang="en-US" sz="1100" b="1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448" y="277575"/>
            <a:ext cx="898015" cy="898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08DA0E-517C-47F2-A01A-2056C4EFE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22" y1="41525" x2="17771" y2="18644"/>
                        <a14:foregroundMark x1="32530" y1="42373" x2="34940" y2="20339"/>
                        <a14:foregroundMark x1="54518" y1="16102" x2="54819" y2="41525"/>
                        <a14:foregroundMark x1="59940" y1="41525" x2="67470" y2="47458"/>
                        <a14:foregroundMark x1="72289" y1="61864" x2="75301" y2="44915"/>
                        <a14:foregroundMark x1="21687" y1="38983" x2="22892" y2="22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9659" y="190588"/>
            <a:ext cx="3644189" cy="12952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B456D67-9448-4ECD-BBD6-D91450E28A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3" y="301517"/>
            <a:ext cx="2162086" cy="850132"/>
          </a:xfrm>
          <a:prstGeom prst="rect">
            <a:avLst/>
          </a:prstGeom>
        </p:spPr>
      </p:pic>
      <p:pic>
        <p:nvPicPr>
          <p:cNvPr id="15" name="Picture 14" descr="C:\C-MANRE-Ioanna\3. Folders general\16-Λογότυπα\Logo Department of Environment -Colour-EN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707" y="409321"/>
            <a:ext cx="893672" cy="85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C-MANRE-Ioanna\3. Folders general\16-Λογότυπα\Logo eng_Υπουργείου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452" y="548506"/>
            <a:ext cx="2163124" cy="53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5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353" y="1423399"/>
            <a:ext cx="8772904" cy="4938188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74257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CAMP Israel (1996 – 2000)</a:t>
            </a:r>
          </a:p>
          <a:p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10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22276" y="1423399"/>
            <a:ext cx="7679262" cy="4916832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                           </a:t>
            </a:r>
            <a:r>
              <a:rPr lang="en-US" sz="2400" dirty="0" smtClean="0">
                <a:solidFill>
                  <a:schemeClr val="bg1"/>
                </a:solidFill>
              </a:rPr>
              <a:t>Land </a:t>
            </a:r>
            <a:r>
              <a:rPr lang="en-US" sz="2400" dirty="0">
                <a:solidFill>
                  <a:schemeClr val="bg1"/>
                </a:solidFill>
              </a:rPr>
              <a:t>Area: 22,000 sq.km 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                          Coastline </a:t>
            </a:r>
            <a:r>
              <a:rPr lang="en-US" sz="2400" dirty="0">
                <a:solidFill>
                  <a:schemeClr val="bg1"/>
                </a:solidFill>
              </a:rPr>
              <a:t>Length: 190 km 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                       Territorial </a:t>
            </a:r>
            <a:r>
              <a:rPr lang="en-US" sz="2400" dirty="0">
                <a:solidFill>
                  <a:schemeClr val="bg1"/>
                </a:solidFill>
              </a:rPr>
              <a:t>waters: 4,060 sq.km 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                           EEZ</a:t>
            </a:r>
            <a:r>
              <a:rPr lang="en-US" sz="2400" dirty="0">
                <a:solidFill>
                  <a:schemeClr val="bg1"/>
                </a:solidFill>
              </a:rPr>
              <a:t>: 26,000 sq.km</a:t>
            </a:r>
            <a:endParaRPr lang="en-US" sz="2400" dirty="0" smtClean="0">
              <a:solidFill>
                <a:schemeClr val="bg1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endParaRPr lang="en-US" sz="2400" dirty="0">
              <a:solidFill>
                <a:schemeClr val="bg1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endParaRPr lang="en-US" sz="2400" dirty="0">
              <a:solidFill>
                <a:schemeClr val="bg1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endParaRPr lang="en-US" sz="2400" dirty="0">
              <a:solidFill>
                <a:prstClr val="black"/>
              </a:solidFill>
              <a:latin typeface="Robo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4" name="Picture 3" descr="C:\Users\jconstantinidou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02" y="5885656"/>
            <a:ext cx="122872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57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74257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CAMP Israel (1996 – 2000)</a:t>
            </a:r>
          </a:p>
          <a:p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11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4" name="Picture 3" descr="C:\Users\jconstantinidou\Desktop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02" y="5885656"/>
            <a:ext cx="122872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492" y="1174259"/>
            <a:ext cx="9212693" cy="51873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8066" y="1321098"/>
            <a:ext cx="851211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 Black" panose="02000000000000000000"/>
              </a:rPr>
              <a:t>CAMP Israel was oriented at the creation and promotion of the process of integrated planning and management through six interrelated activities, as follows: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 Black" panose="02000000000000000000"/>
              </a:rPr>
              <a:t>First National Strategy for Sustainable Development;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 Black" panose="02000000000000000000"/>
              </a:rPr>
              <a:t>Assessment and control of pollution;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 Black" panose="02000000000000000000"/>
              </a:rPr>
              <a:t>Management of coastal resources and hazards;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 Black" panose="02000000000000000000"/>
              </a:rPr>
              <a:t>Economic instruments;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 Black" panose="02000000000000000000"/>
              </a:rPr>
              <a:t>Remote sensing; and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oboto Black" panose="02000000000000000000"/>
              </a:rPr>
              <a:t>Coastal area management</a:t>
            </a:r>
            <a:r>
              <a:rPr lang="en-US" dirty="0">
                <a:solidFill>
                  <a:schemeClr val="bg1"/>
                </a:solidFill>
                <a:latin typeface="Roboto Black" panose="0200000000000000000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32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74257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CAMP Israel (1996 – 2000)</a:t>
            </a:r>
          </a:p>
          <a:p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12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4" name="Picture 3" descr="C:\Users\jconstantinidou\Desktop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02" y="5885656"/>
            <a:ext cx="122872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22276" y="1184030"/>
            <a:ext cx="7679262" cy="5156201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Several of the CAMP activities proposed relate to the country as a whole, not just to the coastal area or a part of the coastal </a:t>
            </a:r>
            <a:r>
              <a:rPr lang="en-US" sz="2400" dirty="0" smtClean="0">
                <a:solidFill>
                  <a:schemeClr val="bg1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area.</a:t>
            </a:r>
          </a:p>
          <a:p>
            <a:endParaRPr lang="en-US" sz="2400" dirty="0">
              <a:solidFill>
                <a:schemeClr val="bg1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r>
              <a:rPr lang="en-US" sz="2400" dirty="0">
                <a:solidFill>
                  <a:schemeClr val="bg1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Policies for effective coastal management were proposed, which should be based on a holistic approach and specific expertise in a wide variety of disciplines, and backed up by effective information processing and by investigations of potential regulative and economic instruments for implementation.</a:t>
            </a:r>
          </a:p>
          <a:p>
            <a:endParaRPr lang="en-US" sz="2400" dirty="0">
              <a:solidFill>
                <a:schemeClr val="bg1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endParaRPr lang="en-US" sz="2400" dirty="0">
              <a:solidFill>
                <a:prstClr val="black"/>
              </a:solidFill>
              <a:latin typeface="Roboto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765" y="1203571"/>
            <a:ext cx="8551019" cy="48147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7350" y="1419225"/>
            <a:ext cx="79819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Several of the CAMP activities proposed relate to the country as a whole, not just to the coastal area or a part of the coastal area.</a:t>
            </a:r>
          </a:p>
          <a:p>
            <a:endParaRPr lang="en-US" sz="2400" dirty="0">
              <a:solidFill>
                <a:schemeClr val="bg1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r>
              <a:rPr lang="en-US" sz="2400" dirty="0">
                <a:solidFill>
                  <a:schemeClr val="bg1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Policies for effective coastal management were proposed, which should be based on a holistic approach and specific expertise in a wide variety of disciplines, and backed up by effective information processing and by investigations of potential regulative and economic instruments for implementation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5700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Legal aspects of the sea of Cyprus and Israel</a:t>
            </a:r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13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2122" y="1193801"/>
            <a:ext cx="7679262" cy="5156201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Both countries </a:t>
            </a:r>
            <a:r>
              <a:rPr lang="en-US" sz="2200" dirty="0" smtClean="0">
                <a:latin typeface="Roboto Black"/>
                <a:ea typeface="Roboto Black" panose="02000000000000000000" pitchFamily="2" charset="0"/>
                <a:cs typeface="Roboto Black"/>
              </a:rPr>
              <a:t>have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12nm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Territorial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Sea and established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an Exclusive Economic Zone (EEZ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) and Continental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Shelf among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them (2010)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Memorandum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of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Understanding in the energy (2013)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Agreement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on cooperation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in the development of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cross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border resources discovered (oil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&amp;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gas reservoirs)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Agreement in the field of environmental protection (2014)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Two more agreements were signed on electricity project (</a:t>
            </a:r>
            <a:r>
              <a:rPr lang="en-US" sz="2200" dirty="0" err="1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EuroAsia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 Interconnector) and gas pipelines (</a:t>
            </a:r>
            <a:r>
              <a:rPr lang="en-US" sz="2200" dirty="0" err="1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EastMed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Implementation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Agreement on the Sub-Regional Marine Oil Pollution Contingency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Plan (2018)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4" y="5920582"/>
            <a:ext cx="8905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jconstantinidou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02" y="5885656"/>
            <a:ext cx="122872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63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Map of the EEZ of Cyprus and Israel</a:t>
            </a:r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14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2122" y="1193801"/>
            <a:ext cx="7679262" cy="5156201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To be inserted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4" y="5920582"/>
            <a:ext cx="8905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jconstantinidou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02" y="5885656"/>
            <a:ext cx="122872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59" y="878137"/>
            <a:ext cx="7674927" cy="548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8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1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Legal aspects of the coastal zone of Cyprus</a:t>
            </a:r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15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2122" y="1193802"/>
            <a:ext cx="7679264" cy="5156198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Ratification of the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UNCLOS in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1988</a:t>
            </a:r>
            <a:endParaRPr lang="fr-FR" sz="2400" dirty="0" smtClean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Sign</a:t>
            </a:r>
            <a:r>
              <a:rPr lang="en-US" sz="2400" dirty="0" err="1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ature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 / ratification of the Barcelona Convention (1978)</a:t>
            </a:r>
            <a:endParaRPr lang="el-GR" sz="2400" dirty="0" smtClean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No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signature / ratification of the ICZM Protocol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– implementation of some provisions</a:t>
            </a:r>
            <a:endParaRPr lang="en-US" sz="24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National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ICZM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Strategy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2018-2030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(pending approval) – definition of the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landward limit of the Coastal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Foreshore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Protection Law (Cap. 58)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Maritime Spatial Planning (MSP) Law (2017)</a:t>
            </a:r>
          </a:p>
          <a:p>
            <a:endParaRPr lang="en-US" sz="2400" dirty="0" smtClean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4" y="5920582"/>
            <a:ext cx="8905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jconstantinidou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02" y="5885656"/>
            <a:ext cx="122872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5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Legal aspects of the coastal zone of Israel</a:t>
            </a:r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16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2122" y="1193802"/>
            <a:ext cx="7679264" cy="5156198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Maritime Zones Bill (in process)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Signature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(2008) and ratification (2016) of the ICZM Protocol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New National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Master Plan for the coastal area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(to be approved)</a:t>
            </a:r>
            <a:endParaRPr lang="en-US" sz="24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Law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for the Protection of the Coastal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Zone (2004)</a:t>
            </a:r>
            <a:endParaRPr lang="en-US" sz="24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Maritime Policy for Israel’s Mediterranean Waters (to be approved)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4" y="5920582"/>
            <a:ext cx="8905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jconstantinidou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02" y="5885656"/>
            <a:ext cx="122872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43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Feasibility Study of </a:t>
            </a:r>
            <a:r>
              <a:rPr lang="en-US" sz="3200" dirty="0" err="1" smtClean="0">
                <a:solidFill>
                  <a:srgbClr val="00AEEF"/>
                </a:solidFill>
              </a:rPr>
              <a:t>Transboundary</a:t>
            </a:r>
            <a:r>
              <a:rPr lang="en-US" sz="3200" dirty="0" smtClean="0">
                <a:solidFill>
                  <a:srgbClr val="00AEEF"/>
                </a:solidFill>
              </a:rPr>
              <a:t> CAMP</a:t>
            </a:r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17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2122" y="1193801"/>
            <a:ext cx="7679262" cy="5156201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Two national consultants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will be recruited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(one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for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each Country) to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prepare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the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Feasibility Study focusing on: </a:t>
            </a:r>
            <a:endParaRPr lang="en-US" sz="24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Definition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of the area for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CAMP;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Existing situation of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the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area;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Project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activities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(national and transnational);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Description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of the international context where CAMP could be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implemented;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Assessment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of the possibility for a long-term sustainability of the project; </a:t>
            </a:r>
            <a:endParaRPr lang="en-US" sz="2400" dirty="0" smtClean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Screening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of the existing projects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and bilateral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projects between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Cyprus and Israel.</a:t>
            </a:r>
            <a:endParaRPr lang="en-US" sz="24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4" y="5920582"/>
            <a:ext cx="8905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jconstantinidou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02" y="5885656"/>
            <a:ext cx="122872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6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Preliminary thoughts on </a:t>
            </a:r>
            <a:r>
              <a:rPr lang="en-US" sz="3200" dirty="0" err="1" smtClean="0">
                <a:solidFill>
                  <a:srgbClr val="00AEEF"/>
                </a:solidFill>
              </a:rPr>
              <a:t>Transboundary</a:t>
            </a:r>
            <a:r>
              <a:rPr lang="en-US" sz="3200" dirty="0" smtClean="0">
                <a:solidFill>
                  <a:srgbClr val="00AEEF"/>
                </a:solidFill>
              </a:rPr>
              <a:t> CAMP</a:t>
            </a:r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18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2122" y="1193801"/>
            <a:ext cx="7679262" cy="5156201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Developing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 governance/management scheme at the local and municipal level that will support the development of the coastal area in alignment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with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the national policy and the ICZM principles.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Planning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of one or two specific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areas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according to the ICZM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principles to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test the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Land Sea Interaction methodology and to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exchange knowledge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and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experience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of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the two countries.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Apply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the Land cover change indicator to both countries as two case studies to promote this indicator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(#25) as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 common indicator. </a:t>
            </a:r>
            <a:endParaRPr lang="el-GR" sz="2400" dirty="0" smtClean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Bilateral </a:t>
            </a:r>
            <a:r>
              <a:rPr lang="en-US" sz="2400" dirty="0" err="1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coordinat</a:t>
            </a:r>
            <a:r>
              <a:rPr lang="fr-FR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ion of the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national coastal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strategies, plans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and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programs</a:t>
            </a:r>
            <a:endParaRPr lang="en-US" sz="2400" dirty="0">
              <a:solidFill>
                <a:srgbClr val="FF0000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4" y="5920582"/>
            <a:ext cx="8905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jconstantinidou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02" y="5885656"/>
            <a:ext cx="122872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7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yianap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8904" b="8904"/>
          <a:stretch>
            <a:fillRect/>
          </a:stretch>
        </p:blipFill>
        <p:spPr>
          <a:xfrm>
            <a:off x="-144765" y="-81213"/>
            <a:ext cx="12336379" cy="6939213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798711" y="6497052"/>
            <a:ext cx="3132675" cy="250882"/>
          </a:xfrm>
          <a:prstGeom prst="rect">
            <a:avLst/>
          </a:prstGeom>
        </p:spPr>
        <p:txBody>
          <a:bodyPr vert="horz" lIns="0" tIns="45713" rIns="0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r"/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304881" y="6319252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Photo c</a:t>
            </a:r>
            <a:r>
              <a:rPr lang="en-US" sz="900" dirty="0">
                <a:solidFill>
                  <a:prstClr val="white"/>
                </a:solidFill>
              </a:rPr>
              <a:t>redit to be given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(in black or in white)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51416" y="2864386"/>
            <a:ext cx="7315200" cy="1997628"/>
          </a:xfrm>
        </p:spPr>
        <p:txBody>
          <a:bodyPr vert="horz" lIns="0" tIns="45713" rIns="0" bIns="144000" rtlCol="0" anchor="b">
            <a:noAutofit/>
          </a:bodyPr>
          <a:lstStyle/>
          <a:p>
            <a:r>
              <a:rPr lang="el-GR" sz="4000" dirty="0" smtClean="0">
                <a:solidFill>
                  <a:schemeClr val="bg1"/>
                </a:solidFill>
              </a:rPr>
              <a:t>Ευχαριστώ πολύ / </a:t>
            </a:r>
            <a:r>
              <a:rPr lang="he-IL" sz="4000" dirty="0">
                <a:solidFill>
                  <a:schemeClr val="bg1"/>
                </a:solidFill>
              </a:rPr>
              <a:t>תודה רבה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191965" y="6851872"/>
            <a:ext cx="7679263" cy="0"/>
          </a:xfrm>
          <a:prstGeom prst="line">
            <a:avLst/>
          </a:prstGeom>
          <a:ln w="12700" cmpd="sng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52123" y="5790240"/>
            <a:ext cx="7679263" cy="0"/>
          </a:xfrm>
          <a:prstGeom prst="line">
            <a:avLst/>
          </a:prstGeom>
          <a:ln w="12700" cmpd="sng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ubtitle 2"/>
          <p:cNvSpPr txBox="1">
            <a:spLocks/>
          </p:cNvSpPr>
          <p:nvPr/>
        </p:nvSpPr>
        <p:spPr>
          <a:xfrm>
            <a:off x="2252123" y="5020221"/>
            <a:ext cx="7679262" cy="770019"/>
          </a:xfrm>
          <a:prstGeom prst="rect">
            <a:avLst/>
          </a:prstGeom>
        </p:spPr>
        <p:txBody>
          <a:bodyPr vert="horz" lIns="0" tIns="144000" rIns="0" bIns="45713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smtClean="0">
                <a:solidFill>
                  <a:srgbClr val="FFFFFF"/>
                </a:solidFill>
              </a:rPr>
              <a:t>DEPARTMENT OF </a:t>
            </a:r>
            <a:r>
              <a:rPr lang="fr-FR" sz="1100" b="1" dirty="0">
                <a:solidFill>
                  <a:srgbClr val="FFFFFF"/>
                </a:solidFill>
              </a:rPr>
              <a:t>ENVIRONMENT </a:t>
            </a:r>
            <a:r>
              <a:rPr lang="fr-FR" sz="1100" b="1" dirty="0" smtClean="0">
                <a:solidFill>
                  <a:srgbClr val="FFFFFF"/>
                </a:solidFill>
              </a:rPr>
              <a:t>- http</a:t>
            </a:r>
            <a:r>
              <a:rPr lang="fr-FR" sz="1100" b="1" dirty="0">
                <a:solidFill>
                  <a:srgbClr val="FFFFFF"/>
                </a:solidFill>
              </a:rPr>
              <a:t>://www.moa.gov.cy/moa/environment </a:t>
            </a:r>
            <a:endParaRPr lang="fr-FR" sz="1100" b="1" dirty="0" smtClean="0">
              <a:solidFill>
                <a:srgbClr val="FFFFFF"/>
              </a:solidFill>
            </a:endParaRPr>
          </a:p>
          <a:p>
            <a:r>
              <a:rPr lang="en-US" sz="1100" b="1" dirty="0" smtClean="0">
                <a:solidFill>
                  <a:srgbClr val="FFFFFF"/>
                </a:solidFill>
              </a:rPr>
              <a:t>MINISTRY OF ENVIRONMENTAL PROTECTION -  http</a:t>
            </a:r>
            <a:r>
              <a:rPr lang="en-US" sz="1100" b="1" dirty="0">
                <a:solidFill>
                  <a:srgbClr val="FFFFFF"/>
                </a:solidFill>
              </a:rPr>
              <a:t>://www.sviva.gov.il</a:t>
            </a:r>
          </a:p>
        </p:txBody>
      </p:sp>
    </p:spTree>
    <p:extLst>
      <p:ext uri="{BB962C8B-B14F-4D97-AF65-F5344CB8AC3E}">
        <p14:creationId xmlns:p14="http://schemas.microsoft.com/office/powerpoint/2010/main" val="309527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Introduction</a:t>
            </a:r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2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2122" y="1193801"/>
            <a:ext cx="7679262" cy="5156201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2018: Following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the consultation of National Focal Points in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Cyprus and Israel,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UN Environment/MAP and PAP/RAC decided to explore the possibility and opportunity of preparing and implementing a </a:t>
            </a:r>
            <a:r>
              <a:rPr lang="en-US" sz="2400" b="1" dirty="0" err="1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Transboundary</a:t>
            </a:r>
            <a:r>
              <a:rPr lang="en-US" sz="2400" b="1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CAMP </a:t>
            </a:r>
            <a:r>
              <a:rPr lang="en-US" sz="2400" b="1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project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.</a:t>
            </a:r>
          </a:p>
          <a:p>
            <a:endParaRPr lang="en-US" sz="2400" dirty="0">
              <a:solidFill>
                <a:prstClr val="black"/>
              </a:solidFill>
              <a:latin typeface="Roboto Black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Roboto Black"/>
              </a:rPr>
              <a:t>2019: The Cyprus Ministry of Agriculture, Rural Development and Environment and Israel Ministry of Environmental Protection expressed the interest to prepare a </a:t>
            </a:r>
            <a:r>
              <a:rPr lang="en-US" sz="2400" b="1" dirty="0">
                <a:solidFill>
                  <a:prstClr val="black"/>
                </a:solidFill>
                <a:latin typeface="Roboto Black"/>
              </a:rPr>
              <a:t>Feasibility Study </a:t>
            </a:r>
            <a:r>
              <a:rPr lang="en-US" sz="2400" dirty="0">
                <a:solidFill>
                  <a:prstClr val="black"/>
                </a:solidFill>
                <a:latin typeface="Roboto Black"/>
              </a:rPr>
              <a:t>to investigate the opportunity of developing a project of </a:t>
            </a:r>
            <a:r>
              <a:rPr lang="en-US" sz="2400" dirty="0" err="1">
                <a:solidFill>
                  <a:prstClr val="black"/>
                </a:solidFill>
                <a:latin typeface="Roboto Black"/>
              </a:rPr>
              <a:t>transboundary</a:t>
            </a:r>
            <a:r>
              <a:rPr lang="en-US" sz="2400" dirty="0">
                <a:solidFill>
                  <a:prstClr val="black"/>
                </a:solidFill>
                <a:latin typeface="Roboto Black"/>
              </a:rPr>
              <a:t> cooperation between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</a:rPr>
              <a:t>the countries. 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4" y="5920582"/>
            <a:ext cx="8905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jconstantinidou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02" y="5885656"/>
            <a:ext cx="122872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38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Coastal Area Management </a:t>
            </a:r>
            <a:r>
              <a:rPr lang="en-US" sz="3200" dirty="0" err="1" smtClean="0">
                <a:solidFill>
                  <a:srgbClr val="00AEEF"/>
                </a:solidFill>
              </a:rPr>
              <a:t>Programme</a:t>
            </a:r>
            <a:r>
              <a:rPr lang="en-US" sz="3200" dirty="0" smtClean="0">
                <a:solidFill>
                  <a:srgbClr val="00AEEF"/>
                </a:solidFill>
              </a:rPr>
              <a:t> (CAMP)</a:t>
            </a:r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3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2122" y="1193801"/>
            <a:ext cx="7679262" cy="5156201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2400" b="1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CAMP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 is a </a:t>
            </a:r>
            <a:r>
              <a:rPr lang="en-US" sz="2400" dirty="0" err="1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programme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which is part of the Mediterranean Sea protection activities undertaken by the Contracting Parties to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the </a:t>
            </a:r>
            <a:r>
              <a:rPr lang="en-US" sz="2400" u="sng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Barcelona Convention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. It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is focused on the implementation of coastal management projects developed for pilot areas located in the Mediterranean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.</a:t>
            </a:r>
          </a:p>
          <a:p>
            <a:endParaRPr lang="en-US" sz="2400" dirty="0">
              <a:solidFill>
                <a:prstClr val="black"/>
              </a:solidFill>
              <a:latin typeface="Roboto Black"/>
            </a:endParaRPr>
          </a:p>
          <a:p>
            <a:r>
              <a:rPr lang="en-US" sz="2400" b="1" dirty="0" err="1" smtClean="0">
                <a:solidFill>
                  <a:prstClr val="black"/>
                </a:solidFill>
                <a:latin typeface="Roboto Black"/>
              </a:rPr>
              <a:t>Transboundary</a:t>
            </a:r>
            <a:r>
              <a:rPr lang="en-US" sz="2400" b="1" dirty="0" smtClean="0">
                <a:solidFill>
                  <a:prstClr val="black"/>
                </a:solidFill>
                <a:latin typeface="Roboto Black"/>
              </a:rPr>
              <a:t> CAMP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</a:rPr>
              <a:t>aims </a:t>
            </a:r>
            <a:r>
              <a:rPr lang="en-US" sz="2400" dirty="0">
                <a:solidFill>
                  <a:prstClr val="black"/>
                </a:solidFill>
                <a:latin typeface="Roboto Black"/>
              </a:rPr>
              <a:t>to </a:t>
            </a:r>
            <a:r>
              <a:rPr lang="en-US" sz="2400" i="1" dirty="0">
                <a:solidFill>
                  <a:prstClr val="black"/>
                </a:solidFill>
                <a:latin typeface="Roboto Black"/>
              </a:rPr>
              <a:t>“promote cross-border </a:t>
            </a:r>
            <a:r>
              <a:rPr lang="en-US" sz="2400" i="1" dirty="0" err="1">
                <a:solidFill>
                  <a:prstClr val="black"/>
                </a:solidFill>
                <a:latin typeface="Roboto Black"/>
              </a:rPr>
              <a:t>harmonisation</a:t>
            </a:r>
            <a:r>
              <a:rPr lang="en-US" sz="2400" i="1" dirty="0">
                <a:solidFill>
                  <a:prstClr val="black"/>
                </a:solidFill>
                <a:latin typeface="Roboto Black"/>
              </a:rPr>
              <a:t> of coastal management and common approaches towards implementation of </a:t>
            </a:r>
            <a:r>
              <a:rPr lang="en-US" sz="2400" i="1" dirty="0" smtClean="0">
                <a:solidFill>
                  <a:prstClr val="black"/>
                </a:solidFill>
                <a:latin typeface="Roboto Black"/>
              </a:rPr>
              <a:t>obligations”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</a:rPr>
              <a:t>under the provisions of the </a:t>
            </a:r>
            <a:r>
              <a:rPr lang="en-US" sz="2400" u="sng" dirty="0" smtClean="0">
                <a:solidFill>
                  <a:prstClr val="black"/>
                </a:solidFill>
                <a:latin typeface="Roboto Black"/>
              </a:rPr>
              <a:t>Integrated Coastal Zone Management </a:t>
            </a:r>
            <a:r>
              <a:rPr lang="en-US" sz="2400" u="sng" dirty="0">
                <a:solidFill>
                  <a:prstClr val="black"/>
                </a:solidFill>
                <a:latin typeface="Roboto Black"/>
              </a:rPr>
              <a:t>Protocol</a:t>
            </a:r>
            <a:r>
              <a:rPr lang="en-US" sz="2400" dirty="0">
                <a:solidFill>
                  <a:prstClr val="black"/>
                </a:solidFill>
                <a:latin typeface="Roboto Black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</a:rPr>
              <a:t>(article 28) and </a:t>
            </a:r>
            <a:r>
              <a:rPr lang="en-US" sz="2400" dirty="0">
                <a:solidFill>
                  <a:prstClr val="black"/>
                </a:solidFill>
                <a:latin typeface="Roboto Black"/>
              </a:rPr>
              <a:t>EU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</a:rPr>
              <a:t>Directives.</a:t>
            </a:r>
            <a:endParaRPr lang="en-US" sz="2400" dirty="0">
              <a:solidFill>
                <a:prstClr val="black"/>
              </a:solidFill>
              <a:latin typeface="Robo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4" y="5920582"/>
            <a:ext cx="8905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jconstantinidou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902" y="5885656"/>
            <a:ext cx="122872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3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CAMP </a:t>
            </a:r>
            <a:r>
              <a:rPr lang="en-US" sz="3200" dirty="0" smtClean="0">
                <a:solidFill>
                  <a:srgbClr val="00AEEF"/>
                </a:solidFill>
              </a:rPr>
              <a:t>Cyprus 2006-2008</a:t>
            </a:r>
            <a:endParaRPr lang="en-US" sz="3200" dirty="0" smtClean="0">
              <a:solidFill>
                <a:srgbClr val="00AEEF"/>
              </a:solidFill>
            </a:endParaRPr>
          </a:p>
          <a:p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4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2122" y="1193801"/>
            <a:ext cx="7679262" cy="5156201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CAMP Cyprus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implemented by UNEP/MAP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and the Government of Cyprus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(DoE)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and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was the first national coastal strategy.</a:t>
            </a:r>
            <a:endParaRPr lang="en-US" sz="24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endParaRPr lang="en-US" sz="2400" dirty="0" smtClean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It</a:t>
            </a:r>
            <a:r>
              <a:rPr lang="en-US" sz="2400" b="1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covers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the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whole coast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of Cyprus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and incorporates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 local spatial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dimension of the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southern </a:t>
            </a:r>
            <a:r>
              <a:rPr lang="en-US" sz="2400" dirty="0" err="1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peri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-urban coastal area of </a:t>
            </a:r>
            <a:r>
              <a:rPr lang="en-US" sz="2400" dirty="0" err="1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Larnaca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.</a:t>
            </a:r>
          </a:p>
          <a:p>
            <a:endParaRPr lang="en-US" sz="2400" dirty="0" smtClean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The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main characteristics of CAMP Cyprus include: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priority </a:t>
            </a:r>
            <a:r>
              <a:rPr lang="en-US" sz="19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to the specific problems and the </a:t>
            </a:r>
            <a:r>
              <a:rPr lang="en-US" sz="19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institutional </a:t>
            </a:r>
            <a:r>
              <a:rPr lang="en-US" sz="19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and policy context of Cyprus.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focus </a:t>
            </a:r>
            <a:r>
              <a:rPr lang="en-US" sz="19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on policy problems that account for existing gaps in the management in coastal areas. </a:t>
            </a:r>
            <a:endParaRPr lang="en-US" sz="1900" dirty="0" smtClean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propose </a:t>
            </a:r>
            <a:r>
              <a:rPr lang="en-US" sz="19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solutions and changes towards making coastal areas management integrated and effective. </a:t>
            </a:r>
            <a:endParaRPr lang="en-US" sz="1900" dirty="0" smtClean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pPr algn="ctr"/>
            <a:endParaRPr lang="en-US" sz="16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endParaRPr lang="en-US" sz="24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endParaRPr lang="en-US" sz="2400" dirty="0">
              <a:solidFill>
                <a:prstClr val="black"/>
              </a:solidFill>
              <a:latin typeface="Robo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4" y="5920582"/>
            <a:ext cx="8905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386" y="3724320"/>
            <a:ext cx="2260613" cy="262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2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Outcomes of the CAMP Cyprus 2006-2008</a:t>
            </a:r>
            <a:endParaRPr lang="en-US" sz="3200" dirty="0" smtClean="0">
              <a:solidFill>
                <a:srgbClr val="00AEEF"/>
              </a:solidFill>
            </a:endParaRPr>
          </a:p>
          <a:p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5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2121" y="1193801"/>
            <a:ext cx="8324071" cy="5156201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Adoption and application of the proposed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ICAM Strategic Framework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within the context of the Island Plan.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Use of environmental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awareness methods similar to </a:t>
            </a:r>
            <a:r>
              <a:rPr lang="en-US" sz="2200" i="1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Imagine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by the Departments involved in coastal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management.</a:t>
            </a:r>
            <a:endParaRPr lang="en-US" sz="22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Development and application of a coastal and marine Biodiversity Strategy as part of the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ICAM.</a:t>
            </a:r>
            <a:endParaRPr lang="en-US" sz="22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Incorporation of the SEA process in the spatial planning system.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Incorporation of the tool of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Carrying Capacity Assessment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in the spatial planning system and tourism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policies / strategies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Incorporation of </a:t>
            </a:r>
            <a:r>
              <a:rPr lang="en-US" sz="22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Environmental </a:t>
            </a:r>
            <a:r>
              <a:rPr lang="en-US" sz="22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Economics in the spatial planning process, tourism measures and environmental policy. </a:t>
            </a:r>
            <a:endParaRPr lang="en-US" sz="22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endParaRPr lang="en-US" sz="24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endParaRPr lang="en-US" sz="2400" dirty="0">
              <a:solidFill>
                <a:prstClr val="black"/>
              </a:solidFill>
              <a:latin typeface="Robo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4" y="5920582"/>
            <a:ext cx="8905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8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6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4" name="Picture 5" descr="2nd ICAM workshop 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28" y="78582"/>
            <a:ext cx="4257464" cy="32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2ndSusAnaInd-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22" y="78582"/>
            <a:ext cx="4257464" cy="327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1stEnvEcon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28" y="3499578"/>
            <a:ext cx="4257464" cy="32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IMGP507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22" y="3501202"/>
            <a:ext cx="4257464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101128" y="78582"/>
            <a:ext cx="4196633" cy="40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382" tIns="46191" rIns="92382" bIns="4619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l-GR" sz="2000" b="1">
                <a:solidFill>
                  <a:schemeClr val="bg1"/>
                </a:solidFill>
              </a:rPr>
              <a:t>ICAM workshop 27/01/2007</a:t>
            </a:r>
            <a:endParaRPr lang="en-US" altLang="el-GR" sz="2000" b="1">
              <a:solidFill>
                <a:schemeClr val="bg1"/>
              </a:solidFill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673922" y="3574344"/>
            <a:ext cx="4196633" cy="40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382" tIns="46191" rIns="92382" bIns="4619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l-GR" sz="2000" b="1">
                <a:solidFill>
                  <a:schemeClr val="bg1"/>
                </a:solidFill>
              </a:rPr>
              <a:t>SEA workshop 04/07/2007 </a:t>
            </a:r>
            <a:endParaRPr lang="en-US" altLang="el-GR" sz="2000" b="1">
              <a:solidFill>
                <a:schemeClr val="bg1"/>
              </a:solidFill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673922" y="78582"/>
            <a:ext cx="4196633" cy="40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382" tIns="46191" rIns="92382" bIns="4619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l-GR" sz="2000" b="1" i="1">
                <a:solidFill>
                  <a:schemeClr val="bg1"/>
                </a:solidFill>
              </a:rPr>
              <a:t>Imagine</a:t>
            </a:r>
            <a:r>
              <a:rPr lang="en-GB" altLang="el-GR" sz="2000" b="1">
                <a:solidFill>
                  <a:schemeClr val="bg1"/>
                </a:solidFill>
              </a:rPr>
              <a:t> workshop 20/02/2007</a:t>
            </a:r>
            <a:endParaRPr lang="en-US" altLang="el-GR" sz="2000" b="1">
              <a:solidFill>
                <a:schemeClr val="bg1"/>
              </a:solidFill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1101128" y="3574344"/>
            <a:ext cx="4196633" cy="40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382" tIns="46191" rIns="92382" bIns="4619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l-GR" sz="2000" b="1">
                <a:solidFill>
                  <a:schemeClr val="bg1"/>
                </a:solidFill>
              </a:rPr>
              <a:t>Env. Econ. workshop 15/05/2007</a:t>
            </a:r>
            <a:endParaRPr lang="en-US" altLang="el-GR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4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CAMP Cyprus</a:t>
            </a:r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7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2122" y="1193801"/>
            <a:ext cx="7679262" cy="5156201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endParaRPr lang="en-US" sz="2400" dirty="0">
              <a:solidFill>
                <a:prstClr val="black"/>
              </a:solidFill>
              <a:latin typeface="Robo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2051" name="Picture 3" descr="C:\C-MANRE-Ioanna\1. Folders until 28.2.2014\293-1997-CAMP-PAP-RAC\CAMP\20080613-Final Conference\FINAL LEAFLET CAMP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769" y="0"/>
            <a:ext cx="8605615" cy="68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48878" y="3503630"/>
            <a:ext cx="4208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http://www.moa.gov.cy/moa/environment</a:t>
            </a:r>
          </a:p>
        </p:txBody>
      </p:sp>
    </p:spTree>
    <p:extLst>
      <p:ext uri="{BB962C8B-B14F-4D97-AF65-F5344CB8AC3E}">
        <p14:creationId xmlns:p14="http://schemas.microsoft.com/office/powerpoint/2010/main" val="23922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 smtClean="0">
                <a:solidFill>
                  <a:srgbClr val="00AEEF"/>
                </a:solidFill>
              </a:rPr>
              <a:t>Follow up of CAMP</a:t>
            </a:r>
            <a:r>
              <a:rPr lang="en-US" sz="3200" dirty="0">
                <a:solidFill>
                  <a:srgbClr val="00AEEF"/>
                </a:solidFill>
              </a:rPr>
              <a:t>: ICZM Strategy for Cyprus 2018-2030 </a:t>
            </a:r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8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52121" y="1193801"/>
            <a:ext cx="7679265" cy="5156201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ICZM 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Strategy for Cyprus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2018-2030 is the second strategy for the coastal management, which</a:t>
            </a:r>
            <a:r>
              <a:rPr lang="en-US" sz="2400" dirty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Roboto Black"/>
                <a:ea typeface="Roboto Black" panose="02000000000000000000" pitchFamily="2" charset="0"/>
                <a:cs typeface="Roboto Black"/>
              </a:rPr>
              <a:t>incorporated the outcomes of CAMP Cyprus. It’s vision is: </a:t>
            </a:r>
            <a:endParaRPr lang="en-US" sz="2400" dirty="0">
              <a:solidFill>
                <a:prstClr val="black"/>
              </a:solidFill>
              <a:latin typeface="Roboto Black"/>
              <a:ea typeface="Roboto Black" panose="02000000000000000000" pitchFamily="2" charset="0"/>
              <a:cs typeface="Roboto Black"/>
            </a:endParaRPr>
          </a:p>
          <a:p>
            <a:endParaRPr lang="en-US" sz="2400" dirty="0">
              <a:solidFill>
                <a:prstClr val="black"/>
              </a:solidFill>
              <a:latin typeface="Robo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4" y="5920582"/>
            <a:ext cx="8905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Diagram group"/>
          <p:cNvGrpSpPr/>
          <p:nvPr/>
        </p:nvGrpSpPr>
        <p:grpSpPr>
          <a:xfrm>
            <a:off x="3830516" y="2491862"/>
            <a:ext cx="6213603" cy="3717471"/>
            <a:chOff x="13064" y="10128"/>
            <a:chExt cx="8626937" cy="474062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5" name="Group 14"/>
            <p:cNvGrpSpPr/>
            <p:nvPr/>
          </p:nvGrpSpPr>
          <p:grpSpPr>
            <a:xfrm>
              <a:off x="13064" y="10128"/>
              <a:ext cx="8223033" cy="1042974"/>
              <a:chOff x="13064" y="10128"/>
              <a:chExt cx="8223033" cy="1042974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9" name="Rounded Rectangle 28"/>
              <p:cNvSpPr/>
              <p:nvPr/>
            </p:nvSpPr>
            <p:spPr>
              <a:xfrm>
                <a:off x="13064" y="10128"/>
                <a:ext cx="8223033" cy="1042974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30" name="Rounded Rectangle 4"/>
              <p:cNvSpPr/>
              <p:nvPr/>
            </p:nvSpPr>
            <p:spPr>
              <a:xfrm>
                <a:off x="43612" y="40676"/>
                <a:ext cx="8161937" cy="98187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1910" tIns="27940" rIns="41910" bIns="2794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Development of the coastal zone of Cyprus, with a time horizon of 2030, within the framework of the principles of sustainable development, ensuring: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657676" y="1236634"/>
              <a:ext cx="6922421" cy="734127"/>
              <a:chOff x="1657676" y="1236634"/>
              <a:chExt cx="6922421" cy="73412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7" name="Rounded Rectangle 26"/>
              <p:cNvSpPr/>
              <p:nvPr/>
            </p:nvSpPr>
            <p:spPr>
              <a:xfrm>
                <a:off x="1657676" y="1236634"/>
                <a:ext cx="6922421" cy="734127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Rounded Rectangle 6"/>
              <p:cNvSpPr/>
              <p:nvPr/>
            </p:nvSpPr>
            <p:spPr>
              <a:xfrm>
                <a:off x="1679178" y="1258136"/>
                <a:ext cx="6879417" cy="69112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27940" rIns="41910" bIns="2794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kern="1200" dirty="0">
                    <a:solidFill>
                      <a:srgbClr val="2E4C7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social well-being and security; 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657676" y="2154294"/>
              <a:ext cx="6953407" cy="734127"/>
              <a:chOff x="1657676" y="2154294"/>
              <a:chExt cx="6953407" cy="73412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5" name="Rounded Rectangle 24"/>
              <p:cNvSpPr/>
              <p:nvPr/>
            </p:nvSpPr>
            <p:spPr>
              <a:xfrm>
                <a:off x="1657676" y="2154294"/>
                <a:ext cx="6953407" cy="734127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Rounded Rectangle 8"/>
              <p:cNvSpPr/>
              <p:nvPr/>
            </p:nvSpPr>
            <p:spPr>
              <a:xfrm>
                <a:off x="1679178" y="2175796"/>
                <a:ext cx="6910403" cy="69112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27940" rIns="41910" bIns="2794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kern="1200" dirty="0">
                    <a:solidFill>
                      <a:srgbClr val="2E4C7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balanced economic development;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645366" y="3098969"/>
              <a:ext cx="6987764" cy="734127"/>
              <a:chOff x="1645366" y="3098969"/>
              <a:chExt cx="6987764" cy="73412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3" name="Rounded Rectangle 22"/>
              <p:cNvSpPr/>
              <p:nvPr/>
            </p:nvSpPr>
            <p:spPr>
              <a:xfrm>
                <a:off x="1645366" y="3098969"/>
                <a:ext cx="6987764" cy="734127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Rounded Rectangle 10"/>
              <p:cNvSpPr/>
              <p:nvPr/>
            </p:nvSpPr>
            <p:spPr>
              <a:xfrm>
                <a:off x="1666868" y="3120471"/>
                <a:ext cx="6944760" cy="69112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27940" rIns="41910" bIns="2794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kern="1200" dirty="0">
                    <a:solidFill>
                      <a:srgbClr val="2E4C7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preservation of its ecosystems and their capacity to provide goods and </a:t>
                </a:r>
                <a:r>
                  <a:rPr lang="en-GB" sz="2000" kern="1200" dirty="0" smtClean="0">
                    <a:solidFill>
                      <a:srgbClr val="2E4C7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services</a:t>
                </a:r>
                <a:r>
                  <a:rPr lang="en-GB" sz="2000" dirty="0">
                    <a:solidFill>
                      <a:srgbClr val="2E4C7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GB" sz="2000" kern="1200" dirty="0">
                  <a:solidFill>
                    <a:srgbClr val="2E4C7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645366" y="4016628"/>
              <a:ext cx="6994635" cy="734127"/>
              <a:chOff x="1645366" y="4016628"/>
              <a:chExt cx="6994635" cy="73412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1" name="Rounded Rectangle 20"/>
              <p:cNvSpPr/>
              <p:nvPr/>
            </p:nvSpPr>
            <p:spPr>
              <a:xfrm>
                <a:off x="1645366" y="4016628"/>
                <a:ext cx="6994635" cy="734127"/>
              </a:xfrm>
              <a:prstGeom prst="roundRect">
                <a:avLst>
                  <a:gd name="adj" fmla="val 10000"/>
                </a:avLst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Rounded Rectangle 12"/>
              <p:cNvSpPr/>
              <p:nvPr/>
            </p:nvSpPr>
            <p:spPr>
              <a:xfrm>
                <a:off x="1666868" y="4038130"/>
                <a:ext cx="6951631" cy="69112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27940" rIns="41910" bIns="2794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kern="1200" dirty="0">
                    <a:solidFill>
                      <a:srgbClr val="2E4C7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highlighting its historical and cultural wealth.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165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252122" y="3"/>
            <a:ext cx="7679262" cy="1193799"/>
          </a:xfrm>
          <a:prstGeom prst="rect">
            <a:avLst/>
          </a:prstGeom>
        </p:spPr>
        <p:txBody>
          <a:bodyPr vert="horz" lIns="0" tIns="144000" rIns="0" bIns="14400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n-US" sz="3200" dirty="0">
                <a:solidFill>
                  <a:srgbClr val="00AEEF"/>
                </a:solidFill>
              </a:rPr>
              <a:t>ICZM Strategy for Cyprus </a:t>
            </a:r>
            <a:r>
              <a:rPr lang="en-US" sz="3200" dirty="0" smtClean="0">
                <a:solidFill>
                  <a:srgbClr val="00AEEF"/>
                </a:solidFill>
              </a:rPr>
              <a:t>2018-2030</a:t>
            </a:r>
            <a:endParaRPr lang="en-US" sz="3200" dirty="0">
              <a:solidFill>
                <a:srgbClr val="00AEE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52122" y="6350001"/>
            <a:ext cx="7679262" cy="508000"/>
          </a:xfrm>
          <a:prstGeom prst="rect">
            <a:avLst/>
          </a:prstGeom>
        </p:spPr>
        <p:txBody>
          <a:bodyPr vert="horz" lIns="0" tIns="45713" rIns="0" bIns="45713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Regular"/>
                <a:ea typeface="+mn-ea"/>
                <a:cs typeface="Roboto 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28574C2E-61E0-2C45-9917-25B26B6AD85F}" type="slidenum">
              <a:rPr lang="en-US" sz="900">
                <a:solidFill>
                  <a:prstClr val="white">
                    <a:lumMod val="65000"/>
                  </a:prstClr>
                </a:solidFill>
              </a:rPr>
              <a:pPr/>
              <a:t>9</a:t>
            </a:fld>
            <a:endParaRPr lang="en-US" sz="900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52123" y="1193800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52123" y="6350001"/>
            <a:ext cx="7679263" cy="0"/>
          </a:xfrm>
          <a:prstGeom prst="line">
            <a:avLst/>
          </a:prstGeom>
          <a:ln w="12700" cmpd="sng">
            <a:solidFill>
              <a:srgbClr val="00AEEF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2304881" y="6361587"/>
            <a:ext cx="1707455" cy="538748"/>
          </a:xfrm>
          <a:prstGeom prst="rect">
            <a:avLst/>
          </a:prstGeom>
        </p:spPr>
        <p:txBody>
          <a:bodyPr vert="horz" lIns="91427" tIns="45713" rIns="91427" bIns="45713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marL="171426" indent="-171426" algn="r">
              <a:buFont typeface="Wingdings" charset="0"/>
              <a:buChar char="ß"/>
            </a:pPr>
            <a:r>
              <a:rPr lang="en-US" sz="900" dirty="0">
                <a:solidFill>
                  <a:prstClr val="white"/>
                </a:solidFill>
                <a:sym typeface="Wingdings"/>
              </a:rPr>
              <a:t>Slide numbers to be added</a:t>
            </a:r>
            <a:r>
              <a:rPr lang="en-US" sz="900" dirty="0">
                <a:solidFill>
                  <a:prstClr val="white"/>
                </a:solidFill>
              </a:rPr>
              <a:t> </a:t>
            </a:r>
          </a:p>
          <a:p>
            <a:pPr algn="r"/>
            <a:r>
              <a:rPr lang="en-US" sz="900" dirty="0">
                <a:solidFill>
                  <a:prstClr val="white"/>
                </a:solidFill>
              </a:rPr>
              <a:t>as shown alongside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15B0B-2E47-4B3D-823F-802B8D3D08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31384" y="151904"/>
            <a:ext cx="2025762" cy="7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44" y="5920582"/>
            <a:ext cx="89058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C:\C-MANRE-Ioanna\3. Folders general\11-Φωτογραφίες\Φωτογραφίες 2017\20170331-Ημερίδα ΟΔΠΠ\unspecifi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6" y="1212577"/>
            <a:ext cx="4824536" cy="35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859316" y="1212577"/>
            <a:ext cx="4572794" cy="40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382" tIns="46191" rIns="92382" bIns="4619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l-GR" sz="2000" b="1" dirty="0" smtClean="0">
                <a:solidFill>
                  <a:schemeClr val="bg1"/>
                </a:solidFill>
              </a:rPr>
              <a:t>ICZM presentation 31/3/2017</a:t>
            </a:r>
            <a:endParaRPr lang="en-US" altLang="el-GR" sz="2000" b="1" dirty="0">
              <a:solidFill>
                <a:schemeClr val="bg1"/>
              </a:solidFill>
            </a:endParaRPr>
          </a:p>
        </p:txBody>
      </p:sp>
      <p:pic>
        <p:nvPicPr>
          <p:cNvPr id="17" name="Picture 8" descr="C:\C-MANRE-Ioanna\3. Folders general\11-Φωτογραφίες\Φωτογραφίες 2017\20170616-Ημερίδα ΟΔΠΠ στην Αγ. Νάπα\DSC_24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852" y="2780597"/>
            <a:ext cx="5354105" cy="35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994829" y="2764099"/>
            <a:ext cx="4572794" cy="40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382" tIns="46191" rIns="92382" bIns="4619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l-GR" sz="2000" b="1" dirty="0" smtClean="0">
                <a:solidFill>
                  <a:schemeClr val="bg1"/>
                </a:solidFill>
              </a:rPr>
              <a:t>ICZM presentation 16/6/2017</a:t>
            </a:r>
            <a:endParaRPr lang="en-US" altLang="el-G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2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1383</Words>
  <Application>Microsoft Office PowerPoint</Application>
  <PresentationFormat>Custom</PresentationFormat>
  <Paragraphs>164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2_Office Theme</vt:lpstr>
      <vt:lpstr>Towards a transboundary CAMP project for Cyprus and Israel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Ευχαριστώ πολύ / תודה רבה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in  maximum 3 lines of text, Roboto Regular, 40pt.</dc:title>
  <dc:creator>Sylvain Petit</dc:creator>
  <cp:lastModifiedBy>Joanna Constantinidou</cp:lastModifiedBy>
  <cp:revision>64</cp:revision>
  <cp:lastPrinted>2019-09-19T14:47:26Z</cp:lastPrinted>
  <dcterms:created xsi:type="dcterms:W3CDTF">2017-08-29T06:57:33Z</dcterms:created>
  <dcterms:modified xsi:type="dcterms:W3CDTF">2019-09-20T13:24:23Z</dcterms:modified>
</cp:coreProperties>
</file>