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70" r:id="rId6"/>
    <p:sldId id="293" r:id="rId7"/>
    <p:sldId id="279" r:id="rId8"/>
    <p:sldId id="302" r:id="rId9"/>
    <p:sldId id="281" r:id="rId10"/>
    <p:sldId id="295" r:id="rId11"/>
    <p:sldId id="296" r:id="rId12"/>
    <p:sldId id="297" r:id="rId13"/>
    <p:sldId id="299" r:id="rId14"/>
    <p:sldId id="301" r:id="rId15"/>
    <p:sldId id="290" r:id="rId16"/>
    <p:sldId id="298" r:id="rId17"/>
    <p:sldId id="30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7"/>
    <a:srgbClr val="00AEEF"/>
    <a:srgbClr val="235921"/>
    <a:srgbClr val="E7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/>
    <p:restoredTop sz="94435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35A60-C728-494B-BEC2-1C895353CD0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1F3E446-E8B1-497A-9C21-D88BA417A4ED}">
      <dgm:prSet phldrT="[Testo]"/>
      <dgm:spPr/>
      <dgm:t>
        <a:bodyPr/>
        <a:lstStyle/>
        <a:p>
          <a:endParaRPr lang="it-IT" dirty="0"/>
        </a:p>
      </dgm:t>
    </dgm:pt>
    <dgm:pt modelId="{ED7A91A7-8661-4CE8-B847-312AD9C2AC91}" type="parTrans" cxnId="{C6AC1710-CC79-4010-9E86-D7AEF0652E17}">
      <dgm:prSet/>
      <dgm:spPr/>
      <dgm:t>
        <a:bodyPr/>
        <a:lstStyle/>
        <a:p>
          <a:endParaRPr lang="it-IT"/>
        </a:p>
      </dgm:t>
    </dgm:pt>
    <dgm:pt modelId="{8AD717D8-4703-4FBE-BDB5-40E563D6A81D}" type="sibTrans" cxnId="{C6AC1710-CC79-4010-9E86-D7AEF0652E17}">
      <dgm:prSet/>
      <dgm:spPr/>
      <dgm:t>
        <a:bodyPr/>
        <a:lstStyle/>
        <a:p>
          <a:endParaRPr lang="it-IT"/>
        </a:p>
      </dgm:t>
    </dgm:pt>
    <dgm:pt modelId="{97EA9DD3-90E3-4093-A32B-49C3F7BD546A}">
      <dgm:prSet phldrT="[Testo]"/>
      <dgm:spPr/>
      <dgm:t>
        <a:bodyPr/>
        <a:lstStyle/>
        <a:p>
          <a:endParaRPr lang="it-IT" dirty="0"/>
        </a:p>
      </dgm:t>
    </dgm:pt>
    <dgm:pt modelId="{C6798FB7-BF63-4D1A-8441-6F28EC2A1CD9}" type="parTrans" cxnId="{0454553B-6B45-4361-BC98-D27E8C323B6F}">
      <dgm:prSet/>
      <dgm:spPr/>
      <dgm:t>
        <a:bodyPr/>
        <a:lstStyle/>
        <a:p>
          <a:endParaRPr lang="it-IT"/>
        </a:p>
      </dgm:t>
    </dgm:pt>
    <dgm:pt modelId="{0DD96B3D-A13E-4C88-99B7-8BA0B3B6B25F}" type="sibTrans" cxnId="{0454553B-6B45-4361-BC98-D27E8C323B6F}">
      <dgm:prSet/>
      <dgm:spPr/>
      <dgm:t>
        <a:bodyPr/>
        <a:lstStyle/>
        <a:p>
          <a:endParaRPr lang="it-IT"/>
        </a:p>
      </dgm:t>
    </dgm:pt>
    <dgm:pt modelId="{9C9FAE30-8939-4E94-857B-D2386F3C2FDB}">
      <dgm:prSet phldrT="[Testo]"/>
      <dgm:spPr/>
      <dgm:t>
        <a:bodyPr/>
        <a:lstStyle/>
        <a:p>
          <a:endParaRPr lang="it-IT" dirty="0"/>
        </a:p>
      </dgm:t>
    </dgm:pt>
    <dgm:pt modelId="{DE5EAF37-744C-476C-8C75-2FEE362BAEA0}" type="parTrans" cxnId="{1FA15747-45EE-475A-8CC8-90062A644EF3}">
      <dgm:prSet/>
      <dgm:spPr/>
      <dgm:t>
        <a:bodyPr/>
        <a:lstStyle/>
        <a:p>
          <a:endParaRPr lang="it-IT"/>
        </a:p>
      </dgm:t>
    </dgm:pt>
    <dgm:pt modelId="{D8524556-F918-4E22-8D4B-33B587F1021C}" type="sibTrans" cxnId="{1FA15747-45EE-475A-8CC8-90062A644EF3}">
      <dgm:prSet/>
      <dgm:spPr/>
      <dgm:t>
        <a:bodyPr/>
        <a:lstStyle/>
        <a:p>
          <a:endParaRPr lang="it-IT"/>
        </a:p>
      </dgm:t>
    </dgm:pt>
    <dgm:pt modelId="{124E01C1-A075-41DA-A10F-FF46A4B37559}" type="pres">
      <dgm:prSet presAssocID="{C5F35A60-C728-494B-BEC2-1C895353CD0F}" presName="arrowDiagram" presStyleCnt="0">
        <dgm:presLayoutVars>
          <dgm:chMax val="5"/>
          <dgm:dir/>
          <dgm:resizeHandles val="exact"/>
        </dgm:presLayoutVars>
      </dgm:prSet>
      <dgm:spPr/>
    </dgm:pt>
    <dgm:pt modelId="{A581CF3D-6A6F-4035-84B4-CE9FC5B3F153}" type="pres">
      <dgm:prSet presAssocID="{C5F35A60-C728-494B-BEC2-1C895353CD0F}" presName="arrow" presStyleLbl="bgShp" presStyleIdx="0" presStyleCnt="1" custLinFactNeighborX="-697" custLinFactNeighborY="21539"/>
      <dgm:spPr/>
    </dgm:pt>
    <dgm:pt modelId="{E1A2F9D5-00E8-46F2-B09F-B00E7FFE3F20}" type="pres">
      <dgm:prSet presAssocID="{C5F35A60-C728-494B-BEC2-1C895353CD0F}" presName="arrowDiagram3" presStyleCnt="0"/>
      <dgm:spPr/>
    </dgm:pt>
    <dgm:pt modelId="{6E9F19CF-569D-44D3-AA60-B235611F8B2A}" type="pres">
      <dgm:prSet presAssocID="{D1F3E446-E8B1-497A-9C21-D88BA417A4ED}" presName="bullet3a" presStyleLbl="node1" presStyleIdx="0" presStyleCnt="3"/>
      <dgm:spPr/>
    </dgm:pt>
    <dgm:pt modelId="{6B7B49B7-1D76-4E72-B5B6-D0412066E4F1}" type="pres">
      <dgm:prSet presAssocID="{D1F3E446-E8B1-497A-9C21-D88BA417A4ED}" presName="textBox3a" presStyleLbl="revTx" presStyleIdx="0" presStyleCnt="3">
        <dgm:presLayoutVars>
          <dgm:bulletEnabled val="1"/>
        </dgm:presLayoutVars>
      </dgm:prSet>
      <dgm:spPr/>
    </dgm:pt>
    <dgm:pt modelId="{D80C149B-011F-46BB-8038-8E0DE76E8C7B}" type="pres">
      <dgm:prSet presAssocID="{97EA9DD3-90E3-4093-A32B-49C3F7BD546A}" presName="bullet3b" presStyleLbl="node1" presStyleIdx="1" presStyleCnt="3"/>
      <dgm:spPr/>
    </dgm:pt>
    <dgm:pt modelId="{EC70D62A-CD7B-4FD4-A977-5D943B6AB47B}" type="pres">
      <dgm:prSet presAssocID="{97EA9DD3-90E3-4093-A32B-49C3F7BD546A}" presName="textBox3b" presStyleLbl="revTx" presStyleIdx="1" presStyleCnt="3">
        <dgm:presLayoutVars>
          <dgm:bulletEnabled val="1"/>
        </dgm:presLayoutVars>
      </dgm:prSet>
      <dgm:spPr/>
    </dgm:pt>
    <dgm:pt modelId="{2FCE07DB-4F9E-4F69-804C-69EF0ED24FB9}" type="pres">
      <dgm:prSet presAssocID="{9C9FAE30-8939-4E94-857B-D2386F3C2FDB}" presName="bullet3c" presStyleLbl="node1" presStyleIdx="2" presStyleCnt="3"/>
      <dgm:spPr/>
    </dgm:pt>
    <dgm:pt modelId="{75DDA96B-9281-438A-890D-EDC110E5681E}" type="pres">
      <dgm:prSet presAssocID="{9C9FAE30-8939-4E94-857B-D2386F3C2FD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6AC1710-CC79-4010-9E86-D7AEF0652E17}" srcId="{C5F35A60-C728-494B-BEC2-1C895353CD0F}" destId="{D1F3E446-E8B1-497A-9C21-D88BA417A4ED}" srcOrd="0" destOrd="0" parTransId="{ED7A91A7-8661-4CE8-B847-312AD9C2AC91}" sibTransId="{8AD717D8-4703-4FBE-BDB5-40E563D6A81D}"/>
    <dgm:cxn modelId="{E47B0A18-0598-4658-8D2A-34F113A563CF}" type="presOf" srcId="{9C9FAE30-8939-4E94-857B-D2386F3C2FDB}" destId="{75DDA96B-9281-438A-890D-EDC110E5681E}" srcOrd="0" destOrd="0" presId="urn:microsoft.com/office/officeart/2005/8/layout/arrow2"/>
    <dgm:cxn modelId="{0454553B-6B45-4361-BC98-D27E8C323B6F}" srcId="{C5F35A60-C728-494B-BEC2-1C895353CD0F}" destId="{97EA9DD3-90E3-4093-A32B-49C3F7BD546A}" srcOrd="1" destOrd="0" parTransId="{C6798FB7-BF63-4D1A-8441-6F28EC2A1CD9}" sibTransId="{0DD96B3D-A13E-4C88-99B7-8BA0B3B6B25F}"/>
    <dgm:cxn modelId="{1FA15747-45EE-475A-8CC8-90062A644EF3}" srcId="{C5F35A60-C728-494B-BEC2-1C895353CD0F}" destId="{9C9FAE30-8939-4E94-857B-D2386F3C2FDB}" srcOrd="2" destOrd="0" parTransId="{DE5EAF37-744C-476C-8C75-2FEE362BAEA0}" sibTransId="{D8524556-F918-4E22-8D4B-33B587F1021C}"/>
    <dgm:cxn modelId="{14269AA7-4CDB-47BD-BF76-8A0B44B9538D}" type="presOf" srcId="{C5F35A60-C728-494B-BEC2-1C895353CD0F}" destId="{124E01C1-A075-41DA-A10F-FF46A4B37559}" srcOrd="0" destOrd="0" presId="urn:microsoft.com/office/officeart/2005/8/layout/arrow2"/>
    <dgm:cxn modelId="{C6C608F6-0A44-40A6-B4B6-FC700FE56B87}" type="presOf" srcId="{D1F3E446-E8B1-497A-9C21-D88BA417A4ED}" destId="{6B7B49B7-1D76-4E72-B5B6-D0412066E4F1}" srcOrd="0" destOrd="0" presId="urn:microsoft.com/office/officeart/2005/8/layout/arrow2"/>
    <dgm:cxn modelId="{2F1B87F6-902E-4030-BA2F-3AC2C24A47A3}" type="presOf" srcId="{97EA9DD3-90E3-4093-A32B-49C3F7BD546A}" destId="{EC70D62A-CD7B-4FD4-A977-5D943B6AB47B}" srcOrd="0" destOrd="0" presId="urn:microsoft.com/office/officeart/2005/8/layout/arrow2"/>
    <dgm:cxn modelId="{F1671AD1-470B-417E-AF89-F2789F2BB4F8}" type="presParOf" srcId="{124E01C1-A075-41DA-A10F-FF46A4B37559}" destId="{A581CF3D-6A6F-4035-84B4-CE9FC5B3F153}" srcOrd="0" destOrd="0" presId="urn:microsoft.com/office/officeart/2005/8/layout/arrow2"/>
    <dgm:cxn modelId="{FE9D8A51-D67B-48CA-BC06-1D784332E6EC}" type="presParOf" srcId="{124E01C1-A075-41DA-A10F-FF46A4B37559}" destId="{E1A2F9D5-00E8-46F2-B09F-B00E7FFE3F20}" srcOrd="1" destOrd="0" presId="urn:microsoft.com/office/officeart/2005/8/layout/arrow2"/>
    <dgm:cxn modelId="{FAFB509B-EDF5-4C63-9FC5-2CB712EF6048}" type="presParOf" srcId="{E1A2F9D5-00E8-46F2-B09F-B00E7FFE3F20}" destId="{6E9F19CF-569D-44D3-AA60-B235611F8B2A}" srcOrd="0" destOrd="0" presId="urn:microsoft.com/office/officeart/2005/8/layout/arrow2"/>
    <dgm:cxn modelId="{E13D074D-37B1-49DC-A151-E8CB0CAD7594}" type="presParOf" srcId="{E1A2F9D5-00E8-46F2-B09F-B00E7FFE3F20}" destId="{6B7B49B7-1D76-4E72-B5B6-D0412066E4F1}" srcOrd="1" destOrd="0" presId="urn:microsoft.com/office/officeart/2005/8/layout/arrow2"/>
    <dgm:cxn modelId="{68312D62-5616-4B50-A2E6-6CAAEABBB1B1}" type="presParOf" srcId="{E1A2F9D5-00E8-46F2-B09F-B00E7FFE3F20}" destId="{D80C149B-011F-46BB-8038-8E0DE76E8C7B}" srcOrd="2" destOrd="0" presId="urn:microsoft.com/office/officeart/2005/8/layout/arrow2"/>
    <dgm:cxn modelId="{9C2132B2-1DBC-4127-A47F-3A1CCBFC0C51}" type="presParOf" srcId="{E1A2F9D5-00E8-46F2-B09F-B00E7FFE3F20}" destId="{EC70D62A-CD7B-4FD4-A977-5D943B6AB47B}" srcOrd="3" destOrd="0" presId="urn:microsoft.com/office/officeart/2005/8/layout/arrow2"/>
    <dgm:cxn modelId="{11E0ADE5-5476-4918-BA6C-D4C83C7DC912}" type="presParOf" srcId="{E1A2F9D5-00E8-46F2-B09F-B00E7FFE3F20}" destId="{2FCE07DB-4F9E-4F69-804C-69EF0ED24FB9}" srcOrd="4" destOrd="0" presId="urn:microsoft.com/office/officeart/2005/8/layout/arrow2"/>
    <dgm:cxn modelId="{99E6C9AD-C01C-4913-9DFD-4739360C0D17}" type="presParOf" srcId="{E1A2F9D5-00E8-46F2-B09F-B00E7FFE3F20}" destId="{75DDA96B-9281-438A-890D-EDC110E5681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CF3D-6A6F-4035-84B4-CE9FC5B3F153}">
      <dsp:nvSpPr>
        <dsp:cNvPr id="0" name=""/>
        <dsp:cNvSpPr/>
      </dsp:nvSpPr>
      <dsp:spPr>
        <a:xfrm>
          <a:off x="0" y="134183"/>
          <a:ext cx="6831782" cy="42698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F19CF-569D-44D3-AA60-B235611F8B2A}">
      <dsp:nvSpPr>
        <dsp:cNvPr id="0" name=""/>
        <dsp:cNvSpPr/>
      </dsp:nvSpPr>
      <dsp:spPr>
        <a:xfrm>
          <a:off x="867636" y="3014151"/>
          <a:ext cx="177626" cy="177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49B7-1D76-4E72-B5B6-D0412066E4F1}">
      <dsp:nvSpPr>
        <dsp:cNvPr id="0" name=""/>
        <dsp:cNvSpPr/>
      </dsp:nvSpPr>
      <dsp:spPr>
        <a:xfrm>
          <a:off x="956449" y="3102964"/>
          <a:ext cx="1591805" cy="123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2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956449" y="3102964"/>
        <a:ext cx="1591805" cy="1233990"/>
      </dsp:txXfrm>
    </dsp:sp>
    <dsp:sp modelId="{D80C149B-011F-46BB-8038-8E0DE76E8C7B}">
      <dsp:nvSpPr>
        <dsp:cNvPr id="0" name=""/>
        <dsp:cNvSpPr/>
      </dsp:nvSpPr>
      <dsp:spPr>
        <a:xfrm>
          <a:off x="2435530" y="1853602"/>
          <a:ext cx="321093" cy="321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0D62A-CD7B-4FD4-A977-5D943B6AB47B}">
      <dsp:nvSpPr>
        <dsp:cNvPr id="0" name=""/>
        <dsp:cNvSpPr/>
      </dsp:nvSpPr>
      <dsp:spPr>
        <a:xfrm>
          <a:off x="2596077" y="2014149"/>
          <a:ext cx="1639627" cy="23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2596077" y="2014149"/>
        <a:ext cx="1639627" cy="2322805"/>
      </dsp:txXfrm>
    </dsp:sp>
    <dsp:sp modelId="{2FCE07DB-4F9E-4F69-804C-69EF0ED24FB9}">
      <dsp:nvSpPr>
        <dsp:cNvPr id="0" name=""/>
        <dsp:cNvSpPr/>
      </dsp:nvSpPr>
      <dsp:spPr>
        <a:xfrm>
          <a:off x="4321102" y="1147367"/>
          <a:ext cx="444065" cy="444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DA96B-9281-438A-890D-EDC110E5681E}">
      <dsp:nvSpPr>
        <dsp:cNvPr id="0" name=""/>
        <dsp:cNvSpPr/>
      </dsp:nvSpPr>
      <dsp:spPr>
        <a:xfrm>
          <a:off x="4543135" y="1369400"/>
          <a:ext cx="1639627" cy="2967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0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4543135" y="1369400"/>
        <a:ext cx="1639627" cy="296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A4F61-B99A-4DBE-9582-2EA7D138B114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E1CF-99B7-4D59-A477-EF6667062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E1CF-99B7-4D59-A477-EF666706211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CD08-4C80-8A4A-8B8F-E1FD4F4C1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DA562-7F1F-3A41-84F9-07C1BF156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EF31-91DF-1745-B6F7-50A36955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79D9-8701-CC4F-99CA-D4BEA504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743B-D078-BD42-8A13-64186F85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364B-3FC1-6645-B60F-8CCE58F6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FA623-09A5-CA44-B391-82B5C57A9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D3CA-FA9F-4A45-BE9A-FD42C698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755-D36F-7E45-957D-337E6B11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1E93-8D2A-B54C-931A-0B2F5131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6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F901-636A-1242-AD76-617F46424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6982D-413F-8646-A24E-89EFF3DA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D213-1B53-674D-93A3-A6EA4ED8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958A-F3DF-2E47-9F84-A1C943C9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C69C-A172-1B41-9129-B66F7BD6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BED5-1973-E149-8325-3C7791A4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13EA-0559-C64D-BAF8-72992ECA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44FE-F2F6-F74E-96A5-CFF13548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1D0B-AD7A-B843-8E31-6F5C3C27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5724-FEB1-A04E-B9F3-1C087645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DB7C-A8C9-F043-BC88-501718C5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995C-2939-0549-AC0A-2515C016A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D77E-6A0C-DB4F-826F-7BC5F05F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2990-608F-A742-93AA-F2695692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CA5A-FD92-F740-A465-A8A1229C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3D51-81D9-CC42-86BA-FDF90630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24F5-0928-BC47-9222-876F5366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218F1-BA81-3B4B-AB42-1A6DFD46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61B40-3777-B04C-B3AC-F1E6EA4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02FDB-D042-674E-813B-A5B37356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D81B-8D24-894D-B911-0D2EE89C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8DDE-955F-E948-BEAA-3020A7B7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842AE-322C-3548-8158-3E8610A4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A76B4-4216-EA46-A1E5-AF7B0ABFF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6117A-EBCF-0F4C-88A3-9FD2395F3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7F9B2-E535-2B44-BEE3-9A42BB393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08B75-3987-F64C-9E61-C46E75BC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02477-75A9-4440-BBEC-4809CECC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4F593-C3E6-9544-9C8C-BCEA32B7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9275-7920-4B43-A576-7B2D8506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5B173-3A13-3D47-8C58-813036E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0D15B-DD32-8F49-A483-C0BD641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C688D-93E5-E044-B746-F20F25E8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67981-BEA9-5C49-A767-0C0BB36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25ED3-A1DB-CE4B-8CD2-DE6816C6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BD9D4-E073-3B40-B2DB-A865DF28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017A-2F6A-194E-A191-F43D3127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6409-FA58-9742-8218-AB8BE65F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FB10-DFFE-8840-B3E1-A6355A8B9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71A9D-C413-2648-AD61-1DFCF682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39EB-EA8E-754B-AC77-8F496267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067A-8ABE-104A-8FFB-18898E87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23BB-CED1-FB43-B3BC-919323F3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9E509-8729-E04A-B7C8-7FA386BD9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E5D50-6F72-E54A-AA67-0CE2438DB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91516-AE97-274E-ACE2-53329D9A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DCBC-66CC-4048-B5D2-4FC64D48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ADD4-1239-7F4E-9B20-8D162DD8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4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92E3C-E92A-F44A-B9CF-0F8E0A48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83616-AA2E-E446-90CF-F82414089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60317-5AA4-5B42-A495-3D6F6AB24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6B23-9F3C-A04F-A1F0-5844238490C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362FE-87E7-2648-A88F-7B70A93E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839C-48D7-AE4E-B93A-6BF8E6D0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73B8-D468-AC4A-8D66-1FEECB540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19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5.jpeg"/><Relationship Id="rId3" Type="http://schemas.openxmlformats.org/officeDocument/2006/relationships/hyperlink" Target="https://portodimare.adrioninterreg.eu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hyperlink" Target="https://www.adrioninterreg.eu/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3FE71-8C86-424A-A42A-7E271E60C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00A81-6B5A-2649-AB87-67A2939CC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128"/>
            <a:ext cx="12192000" cy="694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7C1AB-73A5-3445-8A96-2DDBB6B4B259}"/>
              </a:ext>
            </a:extLst>
          </p:cNvPr>
          <p:cNvSpPr txBox="1"/>
          <p:nvPr/>
        </p:nvSpPr>
        <p:spPr>
          <a:xfrm>
            <a:off x="179735" y="3429000"/>
            <a:ext cx="1044683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The Geoportal for the Adriatic-Ionian Region</a:t>
            </a:r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en-GB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GAIR</a:t>
            </a:r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)</a:t>
            </a:r>
          </a:p>
          <a:p>
            <a:pPr algn="ctr"/>
            <a:endParaRPr lang="hr-HR" sz="2500" b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hr-HR" sz="1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Ivan Sekovski, PAP/RAC</a:t>
            </a:r>
          </a:p>
          <a:p>
            <a:endParaRPr lang="hr-HR" sz="1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Meeting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of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PAP/RAC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Focal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Points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, 24-25 May 2021</a:t>
            </a:r>
            <a:endParaRPr lang="en-US" sz="1500" i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44216-D1D2-4EAB-8C62-4D774ED4D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618" y="5359398"/>
            <a:ext cx="902855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Modules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4328D6-0715-4B39-B46D-D0954D35AD02}"/>
              </a:ext>
            </a:extLst>
          </p:cNvPr>
          <p:cNvGrpSpPr/>
          <p:nvPr/>
        </p:nvGrpSpPr>
        <p:grpSpPr>
          <a:xfrm>
            <a:off x="3454135" y="388997"/>
            <a:ext cx="5664294" cy="5513039"/>
            <a:chOff x="2899144" y="301835"/>
            <a:chExt cx="6393712" cy="6254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64E7F0-B0B3-4FD1-B864-70DD17E2738B}"/>
                </a:ext>
              </a:extLst>
            </p:cNvPr>
            <p:cNvGrpSpPr/>
            <p:nvPr/>
          </p:nvGrpSpPr>
          <p:grpSpPr>
            <a:xfrm>
              <a:off x="4335681" y="1668681"/>
              <a:ext cx="3520638" cy="3520638"/>
              <a:chOff x="2775239" y="1463361"/>
              <a:chExt cx="3520638" cy="352063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5D2CC5F-50DF-4A77-AA96-304EDE7008C8}"/>
                  </a:ext>
                </a:extLst>
              </p:cNvPr>
              <p:cNvSpPr/>
              <p:nvPr/>
            </p:nvSpPr>
            <p:spPr>
              <a:xfrm>
                <a:off x="2775239" y="1463361"/>
                <a:ext cx="3520638" cy="3520638"/>
              </a:xfrm>
              <a:prstGeom prst="ellipse">
                <a:avLst/>
              </a:prstGeom>
              <a:solidFill>
                <a:srgbClr val="00206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Oval 4">
                <a:extLst>
                  <a:ext uri="{FF2B5EF4-FFF2-40B4-BE49-F238E27FC236}">
                    <a16:creationId xmlns:a16="http://schemas.microsoft.com/office/drawing/2014/main" id="{73815F0F-68EC-4171-91CE-2A541B50A1B2}"/>
                  </a:ext>
                </a:extLst>
              </p:cNvPr>
              <p:cNvSpPr txBox="1"/>
              <p:nvPr/>
            </p:nvSpPr>
            <p:spPr>
              <a:xfrm>
                <a:off x="3290824" y="1978946"/>
                <a:ext cx="2489468" cy="24894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800" kern="1200" dirty="0">
                    <a:solidFill>
                      <a:schemeClr val="bg1"/>
                    </a:solidFill>
                  </a:rPr>
                  <a:t>PORTODIMARE</a:t>
                </a:r>
                <a:br>
                  <a:rPr lang="it-IT" sz="1800" kern="1200" dirty="0">
                    <a:solidFill>
                      <a:schemeClr val="bg1"/>
                    </a:solidFill>
                  </a:rPr>
                </a:br>
                <a:r>
                  <a:rPr lang="it-IT" sz="1800" kern="1200" dirty="0" err="1">
                    <a:solidFill>
                      <a:schemeClr val="bg1"/>
                    </a:solidFill>
                  </a:rPr>
                  <a:t>Geoportal</a:t>
                </a:r>
                <a:r>
                  <a:rPr lang="it-IT" sz="1800" kern="1200" dirty="0">
                    <a:solidFill>
                      <a:schemeClr val="bg1"/>
                    </a:solidFill>
                  </a:rPr>
                  <a:t> for data management &amp; </a:t>
                </a:r>
                <a:r>
                  <a:rPr lang="it-IT" sz="1800" kern="1200" dirty="0" err="1">
                    <a:solidFill>
                      <a:schemeClr val="bg1"/>
                    </a:solidFill>
                  </a:rPr>
                  <a:t>visualization</a:t>
                </a:r>
                <a:endParaRPr lang="it-IT" sz="1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7E36C3-F77F-4634-9A53-0C32599428FA}"/>
                </a:ext>
              </a:extLst>
            </p:cNvPr>
            <p:cNvGrpSpPr/>
            <p:nvPr/>
          </p:nvGrpSpPr>
          <p:grpSpPr>
            <a:xfrm>
              <a:off x="5133592" y="301835"/>
              <a:ext cx="2041174" cy="1876359"/>
              <a:chOff x="3545038" y="-8537"/>
              <a:chExt cx="2041174" cy="187635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307EB8-B5D4-4DCC-B144-7A6EE2347799}"/>
                  </a:ext>
                </a:extLst>
              </p:cNvPr>
              <p:cNvSpPr/>
              <p:nvPr/>
            </p:nvSpPr>
            <p:spPr>
              <a:xfrm>
                <a:off x="3603285" y="-8537"/>
                <a:ext cx="1864547" cy="1876359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7C0DAE28-EB5E-466D-BA4F-46B624690D44}"/>
                  </a:ext>
                </a:extLst>
              </p:cNvPr>
              <p:cNvSpPr txBox="1"/>
              <p:nvPr/>
            </p:nvSpPr>
            <p:spPr>
              <a:xfrm>
                <a:off x="3545038" y="306611"/>
                <a:ext cx="2041174" cy="13267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500" b="1" kern="1200" dirty="0">
                    <a:solidFill>
                      <a:schemeClr val="bg1"/>
                    </a:solidFill>
                  </a:rPr>
                  <a:t>Cumulative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Effects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Assessment</a:t>
                </a:r>
                <a:endParaRPr lang="hr-HR" sz="1500" b="1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(CEA)</a:t>
                </a:r>
                <a:endParaRPr lang="it-IT" sz="1500" b="1" kern="1200" dirty="0">
                  <a:solidFill>
                    <a:schemeClr val="bg1"/>
                  </a:solidFill>
                  <a:highlight>
                    <a:srgbClr val="283587"/>
                  </a:highlight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B31CCB-EDB1-46BE-BEA8-5E87345483BC}"/>
                </a:ext>
              </a:extLst>
            </p:cNvPr>
            <p:cNvGrpSpPr/>
            <p:nvPr/>
          </p:nvGrpSpPr>
          <p:grpSpPr>
            <a:xfrm>
              <a:off x="6953661" y="1185648"/>
              <a:ext cx="1928007" cy="1836189"/>
              <a:chOff x="5365107" y="875276"/>
              <a:chExt cx="1928007" cy="183618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A13C0D-AEE9-4562-B6D9-3EADCF5A5A8C}"/>
                  </a:ext>
                </a:extLst>
              </p:cNvPr>
              <p:cNvSpPr/>
              <p:nvPr/>
            </p:nvSpPr>
            <p:spPr>
              <a:xfrm>
                <a:off x="5365107" y="875276"/>
                <a:ext cx="1928007" cy="1836189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E4785C44-68DA-4117-8E6E-51359C96F418}"/>
                  </a:ext>
                </a:extLst>
              </p:cNvPr>
              <p:cNvSpPr txBox="1"/>
              <p:nvPr/>
            </p:nvSpPr>
            <p:spPr>
              <a:xfrm>
                <a:off x="5647457" y="1144180"/>
                <a:ext cx="1363307" cy="12983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500" b="1" kern="1200" dirty="0" err="1">
                    <a:solidFill>
                      <a:schemeClr val="bg1"/>
                    </a:solidFill>
                  </a:rPr>
                  <a:t>Particles</a:t>
                </a:r>
                <a:r>
                  <a:rPr lang="it-IT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tracking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simulation</a:t>
                </a:r>
                <a:endParaRPr lang="hr-HR" sz="1500" b="1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(PARTRAC)</a:t>
                </a:r>
                <a:endParaRPr lang="it-IT" sz="1500" b="1" kern="1200" dirty="0">
                  <a:solidFill>
                    <a:schemeClr val="bg1"/>
                  </a:solidFill>
                  <a:highlight>
                    <a:srgbClr val="283587"/>
                  </a:highlight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BF1087-991A-4074-BF90-92DBA3C73562}"/>
                </a:ext>
              </a:extLst>
            </p:cNvPr>
            <p:cNvGrpSpPr/>
            <p:nvPr/>
          </p:nvGrpSpPr>
          <p:grpSpPr>
            <a:xfrm>
              <a:off x="7428414" y="3101187"/>
              <a:ext cx="1864442" cy="1886675"/>
              <a:chOff x="5839860" y="2790815"/>
              <a:chExt cx="1864442" cy="188667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1F0FF98-EF1B-40F6-BAB4-D2321481E5AE}"/>
                  </a:ext>
                </a:extLst>
              </p:cNvPr>
              <p:cNvSpPr/>
              <p:nvPr/>
            </p:nvSpPr>
            <p:spPr>
              <a:xfrm>
                <a:off x="5839860" y="2790815"/>
                <a:ext cx="1864442" cy="1886675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F4D4D2C3-C899-462E-BFE0-2CB73C1ED9E4}"/>
                  </a:ext>
                </a:extLst>
              </p:cNvPr>
              <p:cNvSpPr txBox="1"/>
              <p:nvPr/>
            </p:nvSpPr>
            <p:spPr>
              <a:xfrm>
                <a:off x="6112901" y="3067112"/>
                <a:ext cx="1318360" cy="13340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solidFill>
                      <a:schemeClr val="bg1"/>
                    </a:solidFill>
                  </a:rPr>
                  <a:t>Small Scale Fisheries </a:t>
                </a:r>
                <a:r>
                  <a:rPr lang="en-US" sz="1500" b="1" kern="1200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(SSF) </a:t>
                </a:r>
                <a:r>
                  <a:rPr lang="en-US" sz="1500" b="1" kern="1200" dirty="0">
                    <a:solidFill>
                      <a:schemeClr val="bg1"/>
                    </a:solidFill>
                  </a:rPr>
                  <a:t>footprint</a:t>
                </a:r>
                <a:endParaRPr lang="it-IT" sz="15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EE1B3A-61A1-4D1A-8E3A-04599A7947D6}"/>
                </a:ext>
              </a:extLst>
            </p:cNvPr>
            <p:cNvGrpSpPr/>
            <p:nvPr/>
          </p:nvGrpSpPr>
          <p:grpSpPr>
            <a:xfrm>
              <a:off x="6153598" y="4645656"/>
              <a:ext cx="1931721" cy="1910509"/>
              <a:chOff x="4565044" y="4335284"/>
              <a:chExt cx="1931721" cy="191050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03D385-D29C-47D5-9F78-606DD10E9E81}"/>
                  </a:ext>
                </a:extLst>
              </p:cNvPr>
              <p:cNvSpPr/>
              <p:nvPr/>
            </p:nvSpPr>
            <p:spPr>
              <a:xfrm>
                <a:off x="4565044" y="4335284"/>
                <a:ext cx="1931721" cy="1910509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id="{36B03565-DB5E-4F53-8E16-E42BE69DC0DA}"/>
                  </a:ext>
                </a:extLst>
              </p:cNvPr>
              <p:cNvSpPr txBox="1"/>
              <p:nvPr/>
            </p:nvSpPr>
            <p:spPr>
              <a:xfrm>
                <a:off x="4847938" y="4615072"/>
                <a:ext cx="1365933" cy="13509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solidFill>
                      <a:schemeClr val="bg1"/>
                    </a:solidFill>
                  </a:rPr>
                  <a:t>Medium Scale Fisheries </a:t>
                </a:r>
                <a:r>
                  <a:rPr lang="en-US" sz="1500" b="1" kern="1200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(MSF)</a:t>
                </a:r>
                <a:r>
                  <a:rPr lang="en-US" sz="1500" b="1" kern="1200" dirty="0">
                    <a:solidFill>
                      <a:schemeClr val="bg1"/>
                    </a:solidFill>
                  </a:rPr>
                  <a:t> footprint</a:t>
                </a:r>
                <a:endParaRPr lang="it-IT" sz="15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859841-45AC-4554-B3BF-546567B2741F}"/>
                </a:ext>
              </a:extLst>
            </p:cNvPr>
            <p:cNvGrpSpPr/>
            <p:nvPr/>
          </p:nvGrpSpPr>
          <p:grpSpPr>
            <a:xfrm>
              <a:off x="4167993" y="4663144"/>
              <a:ext cx="1921546" cy="1875532"/>
              <a:chOff x="2579439" y="4352772"/>
              <a:chExt cx="1921546" cy="18755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730ADD6-767A-43B3-9A95-F2EB57FA25E9}"/>
                  </a:ext>
                </a:extLst>
              </p:cNvPr>
              <p:cNvSpPr/>
              <p:nvPr/>
            </p:nvSpPr>
            <p:spPr>
              <a:xfrm>
                <a:off x="2579439" y="4352772"/>
                <a:ext cx="1921546" cy="1875532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5" name="Oval 12">
                <a:extLst>
                  <a:ext uri="{FF2B5EF4-FFF2-40B4-BE49-F238E27FC236}">
                    <a16:creationId xmlns:a16="http://schemas.microsoft.com/office/drawing/2014/main" id="{21F4EB0C-3503-4B06-A35E-ED1C40A141C8}"/>
                  </a:ext>
                </a:extLst>
              </p:cNvPr>
              <p:cNvSpPr txBox="1"/>
              <p:nvPr/>
            </p:nvSpPr>
            <p:spPr>
              <a:xfrm>
                <a:off x="2860843" y="4627437"/>
                <a:ext cx="1358738" cy="13262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kern="1200" dirty="0" err="1">
                    <a:solidFill>
                      <a:schemeClr val="bg1"/>
                    </a:solidFill>
                  </a:rPr>
                  <a:t>Allocated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dirty="0" err="1">
                    <a:solidFill>
                      <a:schemeClr val="bg1"/>
                    </a:solidFill>
                  </a:rPr>
                  <a:t>Z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ones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for </a:t>
                </a:r>
                <a:r>
                  <a:rPr lang="hr-HR" sz="1500" b="1" dirty="0" err="1">
                    <a:solidFill>
                      <a:schemeClr val="bg1"/>
                    </a:solidFill>
                  </a:rPr>
                  <a:t>A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quaculture</a:t>
                </a:r>
                <a:endParaRPr lang="hr-HR" sz="1500" b="1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(AZA)</a:t>
                </a:r>
                <a:endParaRPr lang="it-IT" sz="1500" b="1" kern="1200" dirty="0">
                  <a:solidFill>
                    <a:schemeClr val="bg1"/>
                  </a:solidFill>
                  <a:highlight>
                    <a:srgbClr val="283587"/>
                  </a:highlight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406D2C-96FB-4232-829E-5AE45DFBB581}"/>
                </a:ext>
              </a:extLst>
            </p:cNvPr>
            <p:cNvGrpSpPr/>
            <p:nvPr/>
          </p:nvGrpSpPr>
          <p:grpSpPr>
            <a:xfrm>
              <a:off x="2899144" y="3098617"/>
              <a:ext cx="1976891" cy="1891815"/>
              <a:chOff x="1310590" y="2788245"/>
              <a:chExt cx="1976891" cy="189181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A8F88D6-4258-4B0A-9EB7-931A886B368D}"/>
                  </a:ext>
                </a:extLst>
              </p:cNvPr>
              <p:cNvSpPr/>
              <p:nvPr/>
            </p:nvSpPr>
            <p:spPr>
              <a:xfrm>
                <a:off x="1310590" y="2788245"/>
                <a:ext cx="1976891" cy="1891815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055CF252-50E0-48BC-9F44-B37BBCECD4D9}"/>
                  </a:ext>
                </a:extLst>
              </p:cNvPr>
              <p:cNvSpPr txBox="1"/>
              <p:nvPr/>
            </p:nvSpPr>
            <p:spPr>
              <a:xfrm>
                <a:off x="1600099" y="3065295"/>
                <a:ext cx="1397873" cy="13377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kern="1200" dirty="0" err="1">
                    <a:solidFill>
                      <a:schemeClr val="bg1"/>
                    </a:solidFill>
                  </a:rPr>
                  <a:t>Maritime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Use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Synergy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and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Conflict</a:t>
                </a:r>
                <a:r>
                  <a:rPr lang="hr-HR" sz="1500" b="1" kern="1200" dirty="0">
                    <a:solidFill>
                      <a:schemeClr val="bg1"/>
                    </a:solidFill>
                  </a:rPr>
                  <a:t> </a:t>
                </a:r>
                <a:r>
                  <a:rPr lang="hr-HR" sz="1500" b="1" kern="1200" dirty="0" err="1">
                    <a:solidFill>
                      <a:schemeClr val="bg1"/>
                    </a:solidFill>
                  </a:rPr>
                  <a:t>Analysis</a:t>
                </a:r>
                <a:endParaRPr lang="hr-HR" sz="1500" b="1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500" b="1" dirty="0">
                    <a:solidFill>
                      <a:schemeClr val="bg1"/>
                    </a:solidFill>
                    <a:highlight>
                      <a:srgbClr val="283587"/>
                    </a:highlight>
                  </a:rPr>
                  <a:t>(MUC)</a:t>
                </a:r>
                <a:endParaRPr lang="it-IT" sz="1500" b="1" kern="1200" dirty="0">
                  <a:solidFill>
                    <a:schemeClr val="bg1"/>
                  </a:solidFill>
                  <a:highlight>
                    <a:srgbClr val="283587"/>
                  </a:highlight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CF30BF-E9E4-475E-9464-2C093DBF490C}"/>
                </a:ext>
              </a:extLst>
            </p:cNvPr>
            <p:cNvGrpSpPr/>
            <p:nvPr/>
          </p:nvGrpSpPr>
          <p:grpSpPr>
            <a:xfrm>
              <a:off x="3337785" y="1132926"/>
              <a:ext cx="1985552" cy="1941632"/>
              <a:chOff x="1749231" y="822554"/>
              <a:chExt cx="1985552" cy="19416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4A1E39-4EAF-4BD3-9083-A2383A427E1F}"/>
                  </a:ext>
                </a:extLst>
              </p:cNvPr>
              <p:cNvSpPr/>
              <p:nvPr/>
            </p:nvSpPr>
            <p:spPr>
              <a:xfrm>
                <a:off x="1749231" y="822554"/>
                <a:ext cx="1985552" cy="1941632"/>
              </a:xfrm>
              <a:prstGeom prst="ellipse">
                <a:avLst/>
              </a:prstGeom>
              <a:solidFill>
                <a:srgbClr val="69A12B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" name="Oval 16">
                <a:extLst>
                  <a:ext uri="{FF2B5EF4-FFF2-40B4-BE49-F238E27FC236}">
                    <a16:creationId xmlns:a16="http://schemas.microsoft.com/office/drawing/2014/main" id="{440A8E30-38F6-4068-BE1F-F9DAA92E3AFD}"/>
                  </a:ext>
                </a:extLst>
              </p:cNvPr>
              <p:cNvSpPr txBox="1"/>
              <p:nvPr/>
            </p:nvSpPr>
            <p:spPr>
              <a:xfrm>
                <a:off x="2040008" y="1106899"/>
                <a:ext cx="1403998" cy="1372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solidFill>
                      <a:schemeClr val="bg1"/>
                    </a:solidFill>
                  </a:rPr>
                  <a:t>Oil spill coastal vulnerability</a:t>
                </a:r>
                <a:endParaRPr lang="it-IT" sz="1500" b="1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33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595607" y="441983"/>
            <a:ext cx="113785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Case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studies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br>
              <a:rPr lang="en-GB" sz="1600" dirty="0">
                <a:solidFill>
                  <a:srgbClr val="FF0000"/>
                </a:solidFill>
              </a:rPr>
            </a:b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69A7581-5178-493E-A145-8F7CEAEC7FE8}"/>
              </a:ext>
            </a:extLst>
          </p:cNvPr>
          <p:cNvSpPr txBox="1">
            <a:spLocks/>
          </p:cNvSpPr>
          <p:nvPr/>
        </p:nvSpPr>
        <p:spPr>
          <a:xfrm>
            <a:off x="595606" y="1203036"/>
            <a:ext cx="8113387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study “Threats to coastal &amp; marine biodiversity. Step-by-step towards ecosystem-based approach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Vrsar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Funtana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islands” (HR)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 ––</a:t>
            </a:r>
            <a:r>
              <a:rPr lang="hr-HR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CEA + MUC</a:t>
            </a:r>
            <a:endParaRPr lang="hr-H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evaluating sea uses sustainability in Emilia-Romagna (IT)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hr-HR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CEA + MUC + AZA + PARTRAC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spatial conflicts among human activities as well as with conservation priority areas in Western Greek waters (GR)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CEA + AZA + MSF/SSF</a:t>
            </a:r>
            <a:endParaRPr lang="en-US" sz="1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Abruzzo </a:t>
            </a:r>
            <a:r>
              <a:rPr lang="it-IT" sz="1600" dirty="0" err="1">
                <a:latin typeface="Roboto" panose="02000000000000000000" pitchFamily="2" charset="0"/>
                <a:ea typeface="Roboto" panose="02000000000000000000" pitchFamily="2" charset="0"/>
              </a:rPr>
              <a:t>Region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sz="1600" dirty="0" err="1">
                <a:latin typeface="Roboto" panose="02000000000000000000" pitchFamily="2" charset="0"/>
                <a:ea typeface="Roboto" panose="02000000000000000000" pitchFamily="2" charset="0"/>
              </a:rPr>
              <a:t>coastal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sz="1600" dirty="0" err="1">
                <a:latin typeface="Roboto" panose="02000000000000000000" pitchFamily="2" charset="0"/>
                <a:ea typeface="Roboto" panose="02000000000000000000" pitchFamily="2" charset="0"/>
              </a:rPr>
              <a:t>evolution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 mapping (IT)</a:t>
            </a:r>
          </a:p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Spatial conflicts among existent uses &amp; legal regimes on sea -coastal strip along Slovenian and Bosnian coast (SI 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BA)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hr-HR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CEA + MUC</a:t>
            </a:r>
            <a:endParaRPr lang="en-US" sz="1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363" indent="-360363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rgbClr val="000099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Oil spill coastal grounding response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hr-HR" sz="1600" dirty="0" err="1">
                <a:latin typeface="Roboto" panose="02000000000000000000" pitchFamily="2" charset="0"/>
                <a:ea typeface="Roboto" panose="02000000000000000000" pitchFamily="2" charset="0"/>
              </a:rPr>
              <a:t>Puglia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(IT)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EAFEEB-CC71-4030-BEB2-F03DAF42C288}"/>
              </a:ext>
            </a:extLst>
          </p:cNvPr>
          <p:cNvGrpSpPr/>
          <p:nvPr/>
        </p:nvGrpSpPr>
        <p:grpSpPr>
          <a:xfrm>
            <a:off x="9034943" y="1192457"/>
            <a:ext cx="3048148" cy="3452029"/>
            <a:chOff x="7871386" y="1554977"/>
            <a:chExt cx="2466109" cy="2981454"/>
          </a:xfrm>
        </p:grpSpPr>
        <p:sp>
          <p:nvSpPr>
            <p:cNvPr id="9" name="Ovale 9">
              <a:extLst>
                <a:ext uri="{FF2B5EF4-FFF2-40B4-BE49-F238E27FC236}">
                  <a16:creationId xmlns:a16="http://schemas.microsoft.com/office/drawing/2014/main" id="{0F9E60AA-C1B3-478A-99D7-1F2CB6463E0C}"/>
                </a:ext>
              </a:extLst>
            </p:cNvPr>
            <p:cNvSpPr/>
            <p:nvPr/>
          </p:nvSpPr>
          <p:spPr>
            <a:xfrm>
              <a:off x="7871386" y="1554977"/>
              <a:ext cx="2466109" cy="298145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" name="Rettangolo 4">
              <a:extLst>
                <a:ext uri="{FF2B5EF4-FFF2-40B4-BE49-F238E27FC236}">
                  <a16:creationId xmlns:a16="http://schemas.microsoft.com/office/drawing/2014/main" id="{BCF97F5D-741C-47C1-B1B9-7CA0AC51C710}"/>
                </a:ext>
              </a:extLst>
            </p:cNvPr>
            <p:cNvSpPr/>
            <p:nvPr/>
          </p:nvSpPr>
          <p:spPr>
            <a:xfrm>
              <a:off x="8387341" y="2104562"/>
              <a:ext cx="195015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Strategies &amp; </a:t>
              </a:r>
              <a:b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action plans </a:t>
              </a:r>
              <a:b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on 4 testing areas of the Geoportal</a:t>
              </a:r>
              <a:endPara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6C557E-3F66-44AF-AA55-D66EFF9C431E}"/>
              </a:ext>
            </a:extLst>
          </p:cNvPr>
          <p:cNvGrpSpPr/>
          <p:nvPr/>
        </p:nvGrpSpPr>
        <p:grpSpPr>
          <a:xfrm>
            <a:off x="521718" y="1114259"/>
            <a:ext cx="8848439" cy="3508053"/>
            <a:chOff x="521718" y="1114259"/>
            <a:chExt cx="8848439" cy="35080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BE66AEF-E5A2-4D36-B1B9-5F66E4DEC350}"/>
                </a:ext>
              </a:extLst>
            </p:cNvPr>
            <p:cNvSpPr/>
            <p:nvPr/>
          </p:nvSpPr>
          <p:spPr>
            <a:xfrm>
              <a:off x="532660" y="1114259"/>
              <a:ext cx="8250221" cy="23569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8E3FE5-7542-4A54-BACB-1B4539B21B21}"/>
                </a:ext>
              </a:extLst>
            </p:cNvPr>
            <p:cNvSpPr/>
            <p:nvPr/>
          </p:nvSpPr>
          <p:spPr>
            <a:xfrm>
              <a:off x="521718" y="3922475"/>
              <a:ext cx="8250221" cy="6998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4A4C04A3-C31E-4BFC-A88C-F7F8542B1CBE}"/>
                </a:ext>
              </a:extLst>
            </p:cNvPr>
            <p:cNvSpPr/>
            <p:nvPr/>
          </p:nvSpPr>
          <p:spPr>
            <a:xfrm rot="1844172">
              <a:off x="8926033" y="1455938"/>
              <a:ext cx="444124" cy="3248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F72B7B3-1592-4F14-93D4-98BEFE5DF59F}"/>
                </a:ext>
              </a:extLst>
            </p:cNvPr>
            <p:cNvSpPr/>
            <p:nvPr/>
          </p:nvSpPr>
          <p:spPr>
            <a:xfrm rot="19905025">
              <a:off x="8920594" y="3989062"/>
              <a:ext cx="444124" cy="3248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42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A94E59-7303-4D35-B811-7F8812BE514A}"/>
              </a:ext>
            </a:extLst>
          </p:cNvPr>
          <p:cNvGrpSpPr/>
          <p:nvPr/>
        </p:nvGrpSpPr>
        <p:grpSpPr>
          <a:xfrm>
            <a:off x="443283" y="436377"/>
            <a:ext cx="9686138" cy="5023390"/>
            <a:chOff x="443283" y="436377"/>
            <a:chExt cx="9686138" cy="5023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9F7CF3-C95E-4902-B06C-A36353CEB891}"/>
                </a:ext>
              </a:extLst>
            </p:cNvPr>
            <p:cNvGrpSpPr/>
            <p:nvPr/>
          </p:nvGrpSpPr>
          <p:grpSpPr>
            <a:xfrm>
              <a:off x="443283" y="436377"/>
              <a:ext cx="9686138" cy="5023390"/>
              <a:chOff x="443283" y="436377"/>
              <a:chExt cx="9686138" cy="5023390"/>
            </a:xfrm>
          </p:grpSpPr>
          <p:pic>
            <p:nvPicPr>
              <p:cNvPr id="8" name="Google Shape;539;g7056154d64_6_106">
                <a:extLst>
                  <a:ext uri="{FF2B5EF4-FFF2-40B4-BE49-F238E27FC236}">
                    <a16:creationId xmlns:a16="http://schemas.microsoft.com/office/drawing/2014/main" id="{5B90AB43-8389-421D-9611-437B4C5E6EE5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43283" y="436377"/>
                <a:ext cx="9686138" cy="50233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758AE6-5811-4B7C-B339-FB900BED747A}"/>
                  </a:ext>
                </a:extLst>
              </p:cNvPr>
              <p:cNvSpPr/>
              <p:nvPr/>
            </p:nvSpPr>
            <p:spPr>
              <a:xfrm>
                <a:off x="443283" y="2612255"/>
                <a:ext cx="1402671" cy="81674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8F4964-707F-4178-9158-59DBDF5ADB28}"/>
                </a:ext>
              </a:extLst>
            </p:cNvPr>
            <p:cNvSpPr/>
            <p:nvPr/>
          </p:nvSpPr>
          <p:spPr>
            <a:xfrm>
              <a:off x="3506680" y="436377"/>
              <a:ext cx="861134" cy="5046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788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Maps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D0379-EB62-4561-8D35-F515170BE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0" r="23107" b="28025"/>
          <a:stretch/>
        </p:blipFill>
        <p:spPr>
          <a:xfrm>
            <a:off x="949911" y="1198196"/>
            <a:ext cx="9374819" cy="44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777576"/>
            <a:ext cx="1137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Summary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br>
              <a:rPr lang="en-GB" sz="1600" dirty="0">
                <a:solidFill>
                  <a:srgbClr val="FF0000"/>
                </a:solidFill>
              </a:rPr>
            </a:b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Geoportal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of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Adriatic-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Ionian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Region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(GAIR)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was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developed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Six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case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studies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AIR</a:t>
            </a:r>
          </a:p>
          <a:p>
            <a:endParaRPr lang="hr-HR" sz="15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Strategies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action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plans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produced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for 4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testing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areas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GAIR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practical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guide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developed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sz="1500" dirty="0">
              <a:latin typeface="Roboto" pitchFamily="2" charset="0"/>
              <a:ea typeface="Roboto" pitchFamily="2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Maintainance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transferability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plan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developed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considers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also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ransferability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other Mediterranean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Roboto" pitchFamily="2" charset="0"/>
                <a:ea typeface="Roboto" pitchFamily="2" charset="0"/>
              </a:rPr>
              <a:t>sub-</a:t>
            </a:r>
            <a:r>
              <a:rPr lang="hr-HR" dirty="0" err="1">
                <a:latin typeface="Roboto" pitchFamily="2" charset="0"/>
                <a:ea typeface="Roboto" pitchFamily="2" charset="0"/>
              </a:rPr>
              <a:t>regions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3FE71-8C86-424A-A42A-7E271E60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00A81-6B5A-2649-AB87-67A2939C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28"/>
            <a:ext cx="12192000" cy="694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7C1AB-73A5-3445-8A96-2DDBB6B4B259}"/>
              </a:ext>
            </a:extLst>
          </p:cNvPr>
          <p:cNvSpPr txBox="1"/>
          <p:nvPr/>
        </p:nvSpPr>
        <p:spPr>
          <a:xfrm>
            <a:off x="463826" y="3555641"/>
            <a:ext cx="50888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</a:t>
            </a:r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hank </a:t>
            </a:r>
            <a:r>
              <a:rPr lang="hr-HR" sz="2500" b="1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you</a:t>
            </a:r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!</a:t>
            </a:r>
          </a:p>
          <a:p>
            <a:endParaRPr lang="hr-HR" sz="2500" b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hr-HR" b="1" dirty="0">
                <a:latin typeface="Roboto" pitchFamily="2" charset="0"/>
                <a:ea typeface="Roboto" pitchFamily="2" charset="0"/>
              </a:rPr>
              <a:t>ivan.sekovski@paprac.org</a:t>
            </a:r>
            <a:endParaRPr lang="hr-HR" dirty="0"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44216-D1D2-4EAB-8C62-4D774ED4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18" y="5359398"/>
            <a:ext cx="902855" cy="902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9AE95-9138-4902-A0D5-C6A4E03E5431}"/>
              </a:ext>
            </a:extLst>
          </p:cNvPr>
          <p:cNvSpPr txBox="1"/>
          <p:nvPr/>
        </p:nvSpPr>
        <p:spPr>
          <a:xfrm>
            <a:off x="463826" y="1997476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https://portodimare.eu</a:t>
            </a:r>
            <a:endParaRPr lang="en-US" sz="32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7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777576"/>
            <a:ext cx="1137857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Main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aim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br>
              <a:rPr lang="en-GB" sz="1600" dirty="0">
                <a:solidFill>
                  <a:srgbClr val="FF0000"/>
                </a:solidFill>
              </a:rPr>
            </a:b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provide access to datasets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information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tools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related to coastal and marine areas for ICZM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MSP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Adriatic-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Ionian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region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AIR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existing data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bases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were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capitalize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d,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i.e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integrated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into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unique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Geoportal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</a:rPr>
              <a:t>i.e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</a:rPr>
              <a:t>GAIR</a:t>
            </a:r>
          </a:p>
          <a:p>
            <a:endParaRPr lang="hr-HR" b="1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Opportunity</a:t>
            </a:r>
            <a:r>
              <a:rPr lang="hr-HR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r>
              <a:rPr lang="en-GB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to improve the data sharing and management at transnational level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upport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the EUSAIR Action Plan implementation, cross-cutting to the 4 Pillars of the Strategy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(Blue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growth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Connecting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region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Environmental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quality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Sustainable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tourism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br>
              <a:rPr lang="en-GB" sz="1600" dirty="0">
                <a:solidFill>
                  <a:srgbClr val="FF0000"/>
                </a:solidFill>
              </a:rPr>
            </a:b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9"/>
            <a:ext cx="1218367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AE345F-CE2F-42AB-9B0A-497DF5569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55454" r="16567" b="6453"/>
          <a:stretch/>
        </p:blipFill>
        <p:spPr bwMode="auto">
          <a:xfrm>
            <a:off x="8724329" y="963663"/>
            <a:ext cx="1900327" cy="76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6940D1-BB2B-47D0-BDB7-65CFF56C2D27}"/>
              </a:ext>
            </a:extLst>
          </p:cNvPr>
          <p:cNvGrpSpPr/>
          <p:nvPr/>
        </p:nvGrpSpPr>
        <p:grpSpPr>
          <a:xfrm>
            <a:off x="1764126" y="538380"/>
            <a:ext cx="6831782" cy="5238386"/>
            <a:chOff x="1764126" y="538380"/>
            <a:chExt cx="6831782" cy="5238386"/>
          </a:xfrm>
        </p:grpSpPr>
        <p:grpSp>
          <p:nvGrpSpPr>
            <p:cNvPr id="13" name="Gruppo 30">
              <a:extLst>
                <a:ext uri="{FF2B5EF4-FFF2-40B4-BE49-F238E27FC236}">
                  <a16:creationId xmlns:a16="http://schemas.microsoft.com/office/drawing/2014/main" id="{FDBCDCD2-7CD4-4F88-B593-054A32902215}"/>
                </a:ext>
              </a:extLst>
            </p:cNvPr>
            <p:cNvGrpSpPr/>
            <p:nvPr/>
          </p:nvGrpSpPr>
          <p:grpSpPr>
            <a:xfrm>
              <a:off x="1911666" y="538380"/>
              <a:ext cx="6471104" cy="5238386"/>
              <a:chOff x="147638" y="1241789"/>
              <a:chExt cx="6471104" cy="5238386"/>
            </a:xfrm>
          </p:grpSpPr>
          <p:grpSp>
            <p:nvGrpSpPr>
              <p:cNvPr id="14" name="Gruppo 29">
                <a:extLst>
                  <a:ext uri="{FF2B5EF4-FFF2-40B4-BE49-F238E27FC236}">
                    <a16:creationId xmlns:a16="http://schemas.microsoft.com/office/drawing/2014/main" id="{3645B79E-DE84-40C9-87BB-5B2AD796B393}"/>
                  </a:ext>
                </a:extLst>
              </p:cNvPr>
              <p:cNvGrpSpPr/>
              <p:nvPr/>
            </p:nvGrpSpPr>
            <p:grpSpPr>
              <a:xfrm>
                <a:off x="147638" y="1241789"/>
                <a:ext cx="6471104" cy="5238386"/>
                <a:chOff x="147638" y="1125053"/>
                <a:chExt cx="6471104" cy="5238386"/>
              </a:xfrm>
            </p:grpSpPr>
            <p:pic>
              <p:nvPicPr>
                <p:cNvPr id="18" name="Picture 1">
                  <a:extLst>
                    <a:ext uri="{FF2B5EF4-FFF2-40B4-BE49-F238E27FC236}">
                      <a16:creationId xmlns:a16="http://schemas.microsoft.com/office/drawing/2014/main" id="{5E34AD03-2768-491C-B112-B0F92BEB4D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9867" y="3686968"/>
                  <a:ext cx="161925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6163E6C6-ED53-4779-A5BC-774B913F38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9492" y="4540939"/>
                  <a:ext cx="161925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7E841216-2A31-4B3F-8DD7-132FDBDC52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8934" y="1125053"/>
                  <a:ext cx="822325" cy="822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7">
                  <a:extLst>
                    <a:ext uri="{FF2B5EF4-FFF2-40B4-BE49-F238E27FC236}">
                      <a16:creationId xmlns:a16="http://schemas.microsoft.com/office/drawing/2014/main" id="{F52714FC-7999-46B8-A106-F0CAFE07B3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9178" y="5513890"/>
                  <a:ext cx="1439862" cy="309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8">
                  <a:extLst>
                    <a:ext uri="{FF2B5EF4-FFF2-40B4-BE49-F238E27FC236}">
                      <a16:creationId xmlns:a16="http://schemas.microsoft.com/office/drawing/2014/main" id="{36D812FB-6B62-457C-8B36-95E22B5013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8" y="5158668"/>
                  <a:ext cx="1807622" cy="4687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9">
                  <a:extLst>
                    <a:ext uri="{FF2B5EF4-FFF2-40B4-BE49-F238E27FC236}">
                      <a16:creationId xmlns:a16="http://schemas.microsoft.com/office/drawing/2014/main" id="{8608DD5A-2F32-46F1-94D5-AD971C0277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0359" y="4789004"/>
                  <a:ext cx="212090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17">
                  <a:extLst>
                    <a:ext uri="{FF2B5EF4-FFF2-40B4-BE49-F238E27FC236}">
                      <a16:creationId xmlns:a16="http://schemas.microsoft.com/office/drawing/2014/main" id="{6EBC680D-9157-49DD-AD3B-F284B9041C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6953" y="5513890"/>
                  <a:ext cx="1223962" cy="771525"/>
                </a:xfrm>
                <a:prstGeom prst="rect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8">
                  <a:extLst>
                    <a:ext uri="{FF2B5EF4-FFF2-40B4-BE49-F238E27FC236}">
                      <a16:creationId xmlns:a16="http://schemas.microsoft.com/office/drawing/2014/main" id="{8DB551F2-C080-4F77-B8AA-BBC81C5646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858" y="1324132"/>
                  <a:ext cx="2165350" cy="557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9">
                  <a:extLst>
                    <a:ext uri="{FF2B5EF4-FFF2-40B4-BE49-F238E27FC236}">
                      <a16:creationId xmlns:a16="http://schemas.microsoft.com/office/drawing/2014/main" id="{A2897609-610B-4CBE-BE69-C85313FA85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375" y="2349127"/>
                  <a:ext cx="1489075" cy="680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20">
                  <a:extLst>
                    <a:ext uri="{FF2B5EF4-FFF2-40B4-BE49-F238E27FC236}">
                      <a16:creationId xmlns:a16="http://schemas.microsoft.com/office/drawing/2014/main" id="{B9E49E42-7D0C-4F08-A31E-94681E0B37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4594" y="5745432"/>
                  <a:ext cx="1255712" cy="6180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6" name="Picture 5" descr="https://amare.interreg-med.eu/fileadmin/_processed_/b/f/csm_LOGO_COLOUR_AMAre_NO_BORDER_3521734b7f.png">
                <a:extLst>
                  <a:ext uri="{FF2B5EF4-FFF2-40B4-BE49-F238E27FC236}">
                    <a16:creationId xmlns:a16="http://schemas.microsoft.com/office/drawing/2014/main" id="{DC369797-8967-4681-A0F2-D2A3B1D22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178" y="3137952"/>
                <a:ext cx="151447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28" name="Diagramma 1">
              <a:extLst>
                <a:ext uri="{FF2B5EF4-FFF2-40B4-BE49-F238E27FC236}">
                  <a16:creationId xmlns:a16="http://schemas.microsoft.com/office/drawing/2014/main" id="{174B8E40-ADE8-466A-A6F8-7274AAA9C4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3171658"/>
                </p:ext>
              </p:extLst>
            </p:nvPr>
          </p:nvGraphicFramePr>
          <p:xfrm>
            <a:off x="1764126" y="538380"/>
            <a:ext cx="6831782" cy="44040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366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780896"/>
            <a:ext cx="1137857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Background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r>
              <a:rPr lang="en-GB" sz="1600" b="0" i="0" dirty="0">
                <a:effectLst/>
                <a:latin typeface="Lato"/>
              </a:rPr>
              <a:t>The GAIR is the main output of the project </a:t>
            </a:r>
            <a:r>
              <a:rPr lang="en-GB" sz="1600" b="1" i="0" u="none" strike="noStrike" dirty="0">
                <a:effectLst/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PORTODIMARE</a:t>
            </a:r>
            <a:r>
              <a:rPr lang="en-GB" sz="1600" b="0" i="0" dirty="0">
                <a:effectLst/>
                <a:latin typeface="Lato"/>
              </a:rPr>
              <a:t>, </a:t>
            </a:r>
            <a:endParaRPr lang="hr-HR" sz="1600" b="0" i="0" dirty="0">
              <a:effectLst/>
              <a:latin typeface="Lato"/>
            </a:endParaRPr>
          </a:p>
          <a:p>
            <a:r>
              <a:rPr lang="en-GB" sz="1600" b="0" i="0" dirty="0">
                <a:effectLst/>
                <a:latin typeface="Lato"/>
              </a:rPr>
              <a:t>co-funded by the </a:t>
            </a:r>
            <a:r>
              <a:rPr lang="en-GB" sz="1600" b="1" i="0" u="none" strike="noStrike" dirty="0">
                <a:effectLst/>
                <a:latin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Interreg ADRION</a:t>
            </a:r>
            <a:r>
              <a:rPr lang="en-GB" sz="1600" b="0" i="0" dirty="0">
                <a:effectLst/>
                <a:latin typeface="Lato"/>
              </a:rPr>
              <a:t> Programme</a:t>
            </a:r>
            <a:r>
              <a:rPr lang="hr-HR" sz="1600" b="0" i="0" dirty="0">
                <a:effectLst/>
                <a:latin typeface="Lato"/>
              </a:rPr>
              <a:t> (ERDF + IPA II)</a:t>
            </a:r>
          </a:p>
          <a:p>
            <a:endParaRPr lang="hr-HR" sz="1600" dirty="0">
              <a:latin typeface="Lato"/>
              <a:ea typeface="Roboto" pitchFamily="2" charset="0"/>
            </a:endParaRPr>
          </a:p>
          <a:p>
            <a:endParaRPr lang="hr-HR" sz="1600" dirty="0">
              <a:latin typeface="Lato"/>
              <a:ea typeface="Roboto" pitchFamily="2" charset="0"/>
            </a:endParaRPr>
          </a:p>
          <a:p>
            <a:endParaRPr lang="hr-HR" sz="1600" dirty="0">
              <a:latin typeface="Lato"/>
              <a:ea typeface="Roboto" pitchFamily="2" charset="0"/>
            </a:endParaRPr>
          </a:p>
          <a:p>
            <a:endParaRPr lang="hr-HR" sz="1600" dirty="0">
              <a:latin typeface="Lato"/>
              <a:ea typeface="Roboto" pitchFamily="2" charset="0"/>
            </a:endParaRPr>
          </a:p>
          <a:p>
            <a:endParaRPr lang="hr-HR" sz="1600" dirty="0">
              <a:latin typeface="Lato"/>
              <a:ea typeface="Roboto" pitchFamily="2" charset="0"/>
            </a:endParaRPr>
          </a:p>
          <a:p>
            <a:r>
              <a:rPr lang="hr-HR" sz="1600" b="1" u="sng" dirty="0">
                <a:latin typeface="Lato"/>
              </a:rPr>
              <a:t>Project </a:t>
            </a:r>
            <a:r>
              <a:rPr lang="hr-HR" sz="1600" b="1" u="sng" dirty="0" err="1">
                <a:latin typeface="Lato"/>
              </a:rPr>
              <a:t>budget</a:t>
            </a:r>
            <a:r>
              <a:rPr lang="hr-HR" sz="1600" b="1" u="sng" dirty="0">
                <a:latin typeface="Lato"/>
              </a:rPr>
              <a:t>: </a:t>
            </a:r>
            <a:r>
              <a:rPr lang="hr-HR" sz="1600" dirty="0">
                <a:latin typeface="Lato"/>
              </a:rPr>
              <a:t>1.581.219,36 EUR (PAP/RAC 162.500,02)</a:t>
            </a:r>
          </a:p>
          <a:p>
            <a:endParaRPr lang="hr-HR" sz="1600" dirty="0">
              <a:latin typeface="Lato"/>
            </a:endParaRPr>
          </a:p>
          <a:p>
            <a:r>
              <a:rPr lang="hr-HR" sz="1600" b="1" u="sng" dirty="0">
                <a:latin typeface="Lato"/>
              </a:rPr>
              <a:t>Project </a:t>
            </a:r>
            <a:r>
              <a:rPr lang="hr-HR" sz="1600" b="1" u="sng" dirty="0" err="1">
                <a:latin typeface="Lato"/>
              </a:rPr>
              <a:t>duration</a:t>
            </a:r>
            <a:r>
              <a:rPr lang="hr-HR" sz="1600" dirty="0">
                <a:latin typeface="Lato"/>
              </a:rPr>
              <a:t>: </a:t>
            </a:r>
            <a:r>
              <a:rPr lang="hr-HR" sz="1600" dirty="0" err="1">
                <a:latin typeface="Lato"/>
              </a:rPr>
              <a:t>February</a:t>
            </a:r>
            <a:r>
              <a:rPr lang="hr-HR" sz="1600" dirty="0">
                <a:latin typeface="Lato"/>
              </a:rPr>
              <a:t> 2018 – </a:t>
            </a:r>
            <a:r>
              <a:rPr lang="hr-HR" sz="1600" dirty="0" err="1">
                <a:latin typeface="Lato"/>
              </a:rPr>
              <a:t>January</a:t>
            </a:r>
            <a:r>
              <a:rPr lang="hr-HR" sz="1600" dirty="0">
                <a:latin typeface="Lato"/>
              </a:rPr>
              <a:t> 2021</a:t>
            </a:r>
          </a:p>
          <a:p>
            <a:endParaRPr lang="hr-HR" sz="1600" dirty="0">
              <a:latin typeface="Lato"/>
            </a:endParaRPr>
          </a:p>
          <a:p>
            <a:r>
              <a:rPr lang="hr-HR" sz="1600" b="1" u="sng" dirty="0" err="1">
                <a:latin typeface="Lato"/>
              </a:rPr>
              <a:t>Partners</a:t>
            </a:r>
            <a:r>
              <a:rPr lang="hr-HR" sz="1600" b="1" u="sng" dirty="0">
                <a:latin typeface="Lato"/>
              </a:rPr>
              <a:t>:</a:t>
            </a:r>
            <a:endParaRPr lang="en-GB" sz="1600" b="1" u="sng" dirty="0">
              <a:latin typeface="Lato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D5AFD723-9FB4-441C-93CD-7AA6019B6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94741"/>
              </p:ext>
            </p:extLst>
          </p:nvPr>
        </p:nvGraphicFramePr>
        <p:xfrm>
          <a:off x="8126471" y="840816"/>
          <a:ext cx="3444240" cy="5461850"/>
        </p:xfrm>
        <a:graphic>
          <a:graphicData uri="http://schemas.openxmlformats.org/drawingml/2006/table">
            <a:tbl>
              <a:tblPr/>
              <a:tblGrid>
                <a:gridCol w="3444240">
                  <a:extLst>
                    <a:ext uri="{9D8B030D-6E8A-4147-A177-3AD203B41FA5}">
                      <a16:colId xmlns:a16="http://schemas.microsoft.com/office/drawing/2014/main" val="3026408261"/>
                    </a:ext>
                  </a:extLst>
                </a:gridCol>
              </a:tblGrid>
              <a:tr h="36909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PROJECT PARTNERS</a:t>
                      </a:r>
                    </a:p>
                  </a:txBody>
                  <a:tcPr marL="64491" marR="64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42529"/>
                  </a:ext>
                </a:extLst>
              </a:tr>
              <a:tr h="4033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1 - Regione Emilia-Romagna, Direzione Generale Cura del Territorio e dell'Ambiente - IT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70362"/>
                  </a:ext>
                </a:extLst>
              </a:tr>
              <a:tr h="604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2 - CORILA - Consorzio per il Coordinamento delle Ricerche inerenti al Sistema Lagunare di Venezia - IT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49958"/>
                  </a:ext>
                </a:extLst>
              </a:tr>
              <a:tr h="3249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3 - Regional development </a:t>
                      </a:r>
                      <a:r>
                        <a:rPr lang="en-US" sz="1200" dirty="0" err="1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centre</a:t>
                      </a: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Koper 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- SI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25172"/>
                  </a:ext>
                </a:extLst>
              </a:tr>
              <a:tr h="4033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4 - </a:t>
                      </a:r>
                      <a:r>
                        <a:rPr lang="it-IT" sz="1200" dirty="0" err="1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Priority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Actions Programme / </a:t>
                      </a:r>
                      <a:r>
                        <a:rPr lang="it-IT" sz="1200" dirty="0" err="1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Regional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Activity Centre Split - HR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93736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5 - Hellenic Centre for Marine Research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GR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65248"/>
                  </a:ext>
                </a:extLst>
              </a:tr>
              <a:tr h="52311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6 - Institute for Physical Planning Region of Istria- HR</a:t>
                      </a:r>
                      <a:endParaRPr lang="it-IT" sz="1200" dirty="0">
                        <a:solidFill>
                          <a:srgbClr val="000099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818921"/>
                  </a:ext>
                </a:extLst>
              </a:tr>
              <a:tr h="4033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7 - Public enterprise for coastal zone management of Montenegro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ME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900195"/>
                  </a:ext>
                </a:extLst>
              </a:tr>
              <a:tr h="4033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8 – Centre for economic, technological and environmental development Sarajevo</a:t>
                      </a: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it-IT" sz="1200" dirty="0" err="1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BA</a:t>
                      </a:r>
                      <a:endParaRPr lang="it-IT" sz="1200" dirty="0">
                        <a:solidFill>
                          <a:srgbClr val="000099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288565"/>
                  </a:ext>
                </a:extLst>
              </a:tr>
              <a:tr h="348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9 - Regione Puglia – Protezione Civile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043836"/>
                  </a:ext>
                </a:extLst>
              </a:tr>
              <a:tr h="25167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10 - Regione Abruzzo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43172"/>
                  </a:ext>
                </a:extLst>
              </a:tr>
              <a:tr h="2657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11 - Regione Veneto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42961"/>
                  </a:ext>
                </a:extLst>
              </a:tr>
              <a:tr h="3781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kern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ASSOCIATED PARTNERS</a:t>
                      </a:r>
                    </a:p>
                  </a:txBody>
                  <a:tcPr marL="64491" marR="64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63261"/>
                  </a:ext>
                </a:extLst>
              </a:tr>
              <a:tr h="2657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Regione Marche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784392"/>
                  </a:ext>
                </a:extLst>
              </a:tr>
              <a:tr h="2657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rgbClr val="000099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ARPAE Emilia-Romagna</a:t>
                      </a:r>
                    </a:p>
                  </a:txBody>
                  <a:tcPr marL="64491" marR="6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00448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1A5D4E2-480E-4272-BD65-2221D22F5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17" t="39871" r="21942" b="48349"/>
          <a:stretch/>
        </p:blipFill>
        <p:spPr>
          <a:xfrm>
            <a:off x="2028887" y="2295992"/>
            <a:ext cx="4253135" cy="494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D7D0F-16FF-48F7-81AC-FBC498C4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22" y="2294882"/>
            <a:ext cx="1133800" cy="75586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F36BCD-EEFE-4757-9B4F-97BC33A0A2D0}"/>
              </a:ext>
            </a:extLst>
          </p:cNvPr>
          <p:cNvGrpSpPr/>
          <p:nvPr/>
        </p:nvGrpSpPr>
        <p:grpSpPr>
          <a:xfrm>
            <a:off x="448637" y="4722028"/>
            <a:ext cx="7234907" cy="1327371"/>
            <a:chOff x="448637" y="4952854"/>
            <a:chExt cx="7234907" cy="13273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2B5A2B-C91D-4357-8FE5-C3503768D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8637" y="5169362"/>
              <a:ext cx="2117448" cy="3324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42FE29-C480-47CC-8AFA-10B167C83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637" y="5617915"/>
              <a:ext cx="641907" cy="641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EE4FC7-FFB7-4C53-B576-0D0C700E7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8356" y="5638318"/>
              <a:ext cx="648491" cy="6419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F7003E-D0FB-43DA-87C0-1E6A10AD7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17664" y="5597637"/>
              <a:ext cx="662185" cy="6621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FA78A8-A23F-4691-AA43-13CF65F4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07581" y="5028006"/>
              <a:ext cx="662185" cy="6319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A5AE0E-3F15-4CE3-8905-6F3C519E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12148" y="5755345"/>
              <a:ext cx="3163855" cy="4966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C473DF-4909-452A-92C4-B425052DA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29415" y="5041437"/>
              <a:ext cx="893892" cy="6756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1D6942-E5C0-4165-B344-B7658B58E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43463" y="5041437"/>
              <a:ext cx="723463" cy="54409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63B1D9-DCA3-4F72-A0A7-93D096009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14215" y="4952854"/>
              <a:ext cx="533824" cy="76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7130D58-23EB-474D-AFAF-2C471EFEF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06494" y="5783594"/>
              <a:ext cx="1133310" cy="4966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1E9924-0FF1-4027-9EBF-FC71373E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57834" y="5194029"/>
              <a:ext cx="1525710" cy="370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2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777576"/>
            <a:ext cx="1137857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PAP/RAC’s role</a:t>
            </a:r>
            <a:r>
              <a:rPr lang="hr-HR" sz="1500" dirty="0">
                <a:latin typeface="Roboto" pitchFamily="2" charset="0"/>
                <a:ea typeface="Roboto" pitchFamily="2" charset="0"/>
              </a:rPr>
              <a:t> </a:t>
            </a:r>
          </a:p>
          <a:p>
            <a:endParaRPr lang="hr-HR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hr-HR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WP2 </a:t>
            </a:r>
            <a:r>
              <a:rPr lang="hr-HR" b="1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Geoportal</a:t>
            </a:r>
            <a:r>
              <a:rPr lang="hr-HR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b="1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testing</a:t>
            </a:r>
            <a:r>
              <a:rPr lang="hr-HR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b="1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and</a:t>
            </a:r>
            <a:r>
              <a:rPr lang="hr-HR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b="1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demonstration</a:t>
            </a:r>
            <a:endParaRPr lang="hr-HR" sz="3500" b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Two</a:t>
            </a:r>
            <a:r>
              <a:rPr lang="hr-HR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training</a:t>
            </a:r>
            <a:r>
              <a:rPr lang="hr-HR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workshops</a:t>
            </a:r>
            <a:endParaRPr lang="hr-HR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b="1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Six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case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studies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AIR,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by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using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GAIR’s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modules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sz="15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Strategies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action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plans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for 4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testing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areas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GAIR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practical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guide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sz="1500" dirty="0">
              <a:latin typeface="Roboto" pitchFamily="2" charset="0"/>
              <a:ea typeface="Roboto" pitchFamily="2" charset="0"/>
            </a:endParaRPr>
          </a:p>
          <a:p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Maintainance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r-HR" b="1" u="sng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transferability</a:t>
            </a:r>
            <a:r>
              <a:rPr lang="hr-HR" b="1" u="sng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plan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Introductions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to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GAIR’s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main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functionallities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618938" y="1454046"/>
            <a:ext cx="8109678" cy="3792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35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Explore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datasets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47CA9-FEA6-46E8-8C7C-04E26AF294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84" t="20842" r="15897" b="17674"/>
          <a:stretch/>
        </p:blipFill>
        <p:spPr>
          <a:xfrm>
            <a:off x="2130640" y="1375262"/>
            <a:ext cx="7324079" cy="3740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10148-85D1-41D7-91C9-C779750AF7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75" t="31204" r="17475" b="13939"/>
          <a:stretch/>
        </p:blipFill>
        <p:spPr>
          <a:xfrm>
            <a:off x="2068496" y="1381873"/>
            <a:ext cx="7930720" cy="37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Search (filter)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FC4FFD6-8242-49EF-BAE6-71B1CEEF66B1}"/>
              </a:ext>
            </a:extLst>
          </p:cNvPr>
          <p:cNvGrpSpPr/>
          <p:nvPr/>
        </p:nvGrpSpPr>
        <p:grpSpPr>
          <a:xfrm>
            <a:off x="1278384" y="1254094"/>
            <a:ext cx="7803472" cy="4427615"/>
            <a:chOff x="1278384" y="1254094"/>
            <a:chExt cx="7803472" cy="44276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A7CBD9-BC16-46BF-AA30-357BACB6A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983" r="17697" b="8907"/>
            <a:stretch/>
          </p:blipFill>
          <p:spPr>
            <a:xfrm>
              <a:off x="1402672" y="1254094"/>
              <a:ext cx="7679184" cy="43619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B5F6EF-750C-45EF-BCA1-29A2DD7264E3}"/>
                </a:ext>
              </a:extLst>
            </p:cNvPr>
            <p:cNvSpPr/>
            <p:nvPr/>
          </p:nvSpPr>
          <p:spPr>
            <a:xfrm>
              <a:off x="1278384" y="3098307"/>
              <a:ext cx="1722268" cy="258340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475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406713" y="584899"/>
            <a:ext cx="11378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Search (filter)</a:t>
            </a:r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0753F1-3401-47E3-AFD4-A32088A1CF52}"/>
              </a:ext>
            </a:extLst>
          </p:cNvPr>
          <p:cNvGrpSpPr/>
          <p:nvPr/>
        </p:nvGrpSpPr>
        <p:grpSpPr>
          <a:xfrm>
            <a:off x="1136342" y="1125721"/>
            <a:ext cx="7972145" cy="4606557"/>
            <a:chOff x="1136342" y="1125721"/>
            <a:chExt cx="7972145" cy="46065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7DA687-9F2B-4584-89EB-DDF9A101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508" r="19903" b="8529"/>
            <a:stretch/>
          </p:blipFill>
          <p:spPr>
            <a:xfrm>
              <a:off x="1296138" y="1125721"/>
              <a:ext cx="7812349" cy="460655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F9E256-441F-48C2-9A7C-79578BCDE31A}"/>
                </a:ext>
              </a:extLst>
            </p:cNvPr>
            <p:cNvSpPr/>
            <p:nvPr/>
          </p:nvSpPr>
          <p:spPr>
            <a:xfrm>
              <a:off x="1136342" y="3000652"/>
              <a:ext cx="1864310" cy="18643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340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E5E714CBF84EA4157B6B02DC9C0B" ma:contentTypeVersion="12" ma:contentTypeDescription="Create a new document." ma:contentTypeScope="" ma:versionID="1e9ad103f58665b4a4604a83202c81eb">
  <xsd:schema xmlns:xsd="http://www.w3.org/2001/XMLSchema" xmlns:xs="http://www.w3.org/2001/XMLSchema" xmlns:p="http://schemas.microsoft.com/office/2006/metadata/properties" xmlns:ns2="347fbd1b-5dbb-43c4-877f-4e35393ba244" xmlns:ns3="567a2647-6c4b-493f-824b-6e54ba8ebb89" targetNamespace="http://schemas.microsoft.com/office/2006/metadata/properties" ma:root="true" ma:fieldsID="ff23f751f7d99bdec3505644878bc343" ns2:_="" ns3:_="">
    <xsd:import namespace="347fbd1b-5dbb-43c4-877f-4e35393ba244"/>
    <xsd:import namespace="567a2647-6c4b-493f-824b-6e54ba8eb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bd1b-5dbb-43c4-877f-4e35393ba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a2647-6c4b-493f-824b-6e54ba8eb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81848-F2E5-45FE-A652-C72806C92C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611C78-1924-4264-9729-B46C1731C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fbd1b-5dbb-43c4-877f-4e35393ba244"/>
    <ds:schemaRef ds:uri="567a2647-6c4b-493f-824b-6e54ba8eb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407C84-2A68-4E57-A101-C23CBC58DD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585</Words>
  <Application>Microsoft Office PowerPoint</Application>
  <PresentationFormat>Widescreen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Roboto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Nash | TBAMCO</dc:creator>
  <cp:lastModifiedBy>UNEP PAP_RAC</cp:lastModifiedBy>
  <cp:revision>81</cp:revision>
  <dcterms:created xsi:type="dcterms:W3CDTF">2020-09-22T13:22:43Z</dcterms:created>
  <dcterms:modified xsi:type="dcterms:W3CDTF">2021-05-24T07:31:13Z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0x01010056A3E5E714CBF84EA4157B6B02DC9C0B</vt:lpwstr>
  </property>
</Properties>
</file>