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80" r:id="rId2"/>
  </p:sldMasterIdLst>
  <p:notesMasterIdLst>
    <p:notesMasterId r:id="rId22"/>
  </p:notesMasterIdLst>
  <p:sldIdLst>
    <p:sldId id="288" r:id="rId3"/>
    <p:sldId id="290" r:id="rId4"/>
    <p:sldId id="330" r:id="rId5"/>
    <p:sldId id="331" r:id="rId6"/>
    <p:sldId id="332" r:id="rId7"/>
    <p:sldId id="333" r:id="rId8"/>
    <p:sldId id="369" r:id="rId9"/>
    <p:sldId id="370" r:id="rId10"/>
    <p:sldId id="371" r:id="rId11"/>
    <p:sldId id="372" r:id="rId12"/>
    <p:sldId id="373" r:id="rId13"/>
    <p:sldId id="374" r:id="rId14"/>
    <p:sldId id="380" r:id="rId15"/>
    <p:sldId id="375" r:id="rId16"/>
    <p:sldId id="376" r:id="rId17"/>
    <p:sldId id="377" r:id="rId18"/>
    <p:sldId id="378" r:id="rId19"/>
    <p:sldId id="379" r:id="rId20"/>
    <p:sldId id="329" r:id="rId21"/>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A4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2" autoAdjust="0"/>
    <p:restoredTop sz="94660" autoAdjust="0"/>
  </p:normalViewPr>
  <p:slideViewPr>
    <p:cSldViewPr snapToGrid="0">
      <p:cViewPr varScale="1">
        <p:scale>
          <a:sx n="97" d="100"/>
          <a:sy n="97" d="100"/>
        </p:scale>
        <p:origin x="192" y="912"/>
      </p:cViewPr>
      <p:guideLst>
        <p:guide orient="horz" pos="2160"/>
        <p:guide pos="384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8D68EC-E7F8-4902-B8B0-7F961B7A5F75}" type="datetimeFigureOut">
              <a:rPr lang="hr-HR" smtClean="0"/>
              <a:t>23.09.2019.</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9F32F-2F40-4B80-AEAB-1471F05BB229}" type="slidenum">
              <a:rPr lang="hr-HR" smtClean="0"/>
              <a:t>‹N›</a:t>
            </a:fld>
            <a:endParaRPr lang="hr-HR"/>
          </a:p>
        </p:txBody>
      </p:sp>
    </p:spTree>
    <p:extLst>
      <p:ext uri="{BB962C8B-B14F-4D97-AF65-F5344CB8AC3E}">
        <p14:creationId xmlns:p14="http://schemas.microsoft.com/office/powerpoint/2010/main" val="255385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A83311DB-C32A-CC46-90F4-CE205A9DE94D}" type="slidenum">
              <a:rPr lang="en-US" smtClean="0"/>
              <a:pPr/>
              <a:t>1</a:t>
            </a:fld>
            <a:endParaRPr lang="en-US"/>
          </a:p>
        </p:txBody>
      </p:sp>
    </p:spTree>
    <p:extLst>
      <p:ext uri="{BB962C8B-B14F-4D97-AF65-F5344CB8AC3E}">
        <p14:creationId xmlns:p14="http://schemas.microsoft.com/office/powerpoint/2010/main" val="1748789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C912F670-F9B9-4D0C-85BD-030871D1544A}" type="slidenum">
              <a:rPr lang="el-GR" smtClean="0"/>
              <a:t>19</a:t>
            </a:fld>
            <a:endParaRPr lang="el-GR"/>
          </a:p>
        </p:txBody>
      </p:sp>
    </p:spTree>
    <p:extLst>
      <p:ext uri="{BB962C8B-B14F-4D97-AF65-F5344CB8AC3E}">
        <p14:creationId xmlns:p14="http://schemas.microsoft.com/office/powerpoint/2010/main" val="373013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C912F670-F9B9-4D0C-85BD-030871D1544A}" type="slidenum">
              <a:rPr lang="el-GR" smtClean="0"/>
              <a:t>2</a:t>
            </a:fld>
            <a:endParaRPr lang="el-GR"/>
          </a:p>
        </p:txBody>
      </p:sp>
    </p:spTree>
    <p:extLst>
      <p:ext uri="{BB962C8B-B14F-4D97-AF65-F5344CB8AC3E}">
        <p14:creationId xmlns:p14="http://schemas.microsoft.com/office/powerpoint/2010/main" val="290808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F0B9F32F-2F40-4B80-AEAB-1471F05BB229}" type="slidenum">
              <a:rPr lang="hr-HR" smtClean="0"/>
              <a:t>3</a:t>
            </a:fld>
            <a:endParaRPr lang="hr-HR"/>
          </a:p>
        </p:txBody>
      </p:sp>
    </p:spTree>
    <p:extLst>
      <p:ext uri="{BB962C8B-B14F-4D97-AF65-F5344CB8AC3E}">
        <p14:creationId xmlns:p14="http://schemas.microsoft.com/office/powerpoint/2010/main" val="761844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F0B9F32F-2F40-4B80-AEAB-1471F05BB229}" type="slidenum">
              <a:rPr lang="hr-HR" smtClean="0"/>
              <a:t>4</a:t>
            </a:fld>
            <a:endParaRPr lang="hr-HR"/>
          </a:p>
        </p:txBody>
      </p:sp>
    </p:spTree>
    <p:extLst>
      <p:ext uri="{BB962C8B-B14F-4D97-AF65-F5344CB8AC3E}">
        <p14:creationId xmlns:p14="http://schemas.microsoft.com/office/powerpoint/2010/main" val="804333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F0B9F32F-2F40-4B80-AEAB-1471F05BB229}" type="slidenum">
              <a:rPr lang="hr-HR" smtClean="0"/>
              <a:t>5</a:t>
            </a:fld>
            <a:endParaRPr lang="hr-HR"/>
          </a:p>
        </p:txBody>
      </p:sp>
    </p:spTree>
    <p:extLst>
      <p:ext uri="{BB962C8B-B14F-4D97-AF65-F5344CB8AC3E}">
        <p14:creationId xmlns:p14="http://schemas.microsoft.com/office/powerpoint/2010/main" val="44676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F0B9F32F-2F40-4B80-AEAB-1471F05BB229}" type="slidenum">
              <a:rPr lang="hr-HR" smtClean="0"/>
              <a:t>6</a:t>
            </a:fld>
            <a:endParaRPr lang="hr-HR"/>
          </a:p>
        </p:txBody>
      </p:sp>
    </p:spTree>
    <p:extLst>
      <p:ext uri="{BB962C8B-B14F-4D97-AF65-F5344CB8AC3E}">
        <p14:creationId xmlns:p14="http://schemas.microsoft.com/office/powerpoint/2010/main" val="3431213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F0B9F32F-2F40-4B80-AEAB-1471F05BB229}" type="slidenum">
              <a:rPr lang="hr-HR" smtClean="0"/>
              <a:t>7</a:t>
            </a:fld>
            <a:endParaRPr lang="hr-HR"/>
          </a:p>
        </p:txBody>
      </p:sp>
    </p:spTree>
    <p:extLst>
      <p:ext uri="{BB962C8B-B14F-4D97-AF65-F5344CB8AC3E}">
        <p14:creationId xmlns:p14="http://schemas.microsoft.com/office/powerpoint/2010/main" val="3431213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F0B9F32F-2F40-4B80-AEAB-1471F05BB229}" type="slidenum">
              <a:rPr lang="hr-HR" smtClean="0"/>
              <a:t>8</a:t>
            </a:fld>
            <a:endParaRPr lang="hr-HR"/>
          </a:p>
        </p:txBody>
      </p:sp>
    </p:spTree>
    <p:extLst>
      <p:ext uri="{BB962C8B-B14F-4D97-AF65-F5344CB8AC3E}">
        <p14:creationId xmlns:p14="http://schemas.microsoft.com/office/powerpoint/2010/main" val="3431213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F0B9F32F-2F40-4B80-AEAB-1471F05BB229}" type="slidenum">
              <a:rPr lang="hr-HR" smtClean="0"/>
              <a:t>9</a:t>
            </a:fld>
            <a:endParaRPr lang="hr-HR"/>
          </a:p>
        </p:txBody>
      </p:sp>
    </p:spTree>
    <p:extLst>
      <p:ext uri="{BB962C8B-B14F-4D97-AF65-F5344CB8AC3E}">
        <p14:creationId xmlns:p14="http://schemas.microsoft.com/office/powerpoint/2010/main" val="3431213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1" y="6356354"/>
            <a:ext cx="2133600" cy="365125"/>
          </a:xfrm>
          <a:prstGeom prst="rect">
            <a:avLst/>
          </a:prstGeom>
        </p:spPr>
        <p:txBody>
          <a:bodyPr/>
          <a:lstStyle/>
          <a:p>
            <a:fld id="{970ECD59-A37A-C84B-9DFA-8E427AD378B0}" type="datetimeFigureOut">
              <a:rPr lang="en-US">
                <a:solidFill>
                  <a:prstClr val="black">
                    <a:tint val="75000"/>
                  </a:prstClr>
                </a:solidFill>
              </a:rPr>
              <a:pPr/>
              <a:t>9/23/19</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1" y="6356354"/>
            <a:ext cx="2133600" cy="365125"/>
          </a:xfrm>
          <a:prstGeom prst="rect">
            <a:avLst/>
          </a:prstGeom>
        </p:spPr>
        <p:txBody>
          <a:bodyPr/>
          <a:lstStyle/>
          <a:p>
            <a:fld id="{80E39091-E0D1-CF46-954B-4EBC67CDBED6}" type="slidenum">
              <a:rPr lang="en-US">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039167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1" y="6356354"/>
            <a:ext cx="2133600" cy="365125"/>
          </a:xfrm>
          <a:prstGeom prst="rect">
            <a:avLst/>
          </a:prstGeom>
        </p:spPr>
        <p:txBody>
          <a:bodyPr/>
          <a:lstStyle/>
          <a:p>
            <a:fld id="{970ECD59-A37A-C84B-9DFA-8E427AD378B0}" type="datetimeFigureOut">
              <a:rPr lang="en-US" smtClean="0">
                <a:solidFill>
                  <a:prstClr val="black"/>
                </a:solidFill>
              </a:rPr>
              <a:pPr/>
              <a:t>9/23/19</a:t>
            </a:fld>
            <a:endParaRPr lang="en-US">
              <a:solidFill>
                <a:prstClr val="black"/>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1" y="6356354"/>
            <a:ext cx="2133600" cy="365125"/>
          </a:xfrm>
          <a:prstGeom prst="rect">
            <a:avLst/>
          </a:prstGeom>
        </p:spPr>
        <p:txBody>
          <a:bodyPr/>
          <a:lstStyle/>
          <a:p>
            <a:fld id="{80E39091-E0D1-CF46-954B-4EBC67CDBED6}"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4124652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1" y="6356354"/>
            <a:ext cx="2133600" cy="365125"/>
          </a:xfrm>
          <a:prstGeom prst="rect">
            <a:avLst/>
          </a:prstGeom>
        </p:spPr>
        <p:txBody>
          <a:bodyPr/>
          <a:lstStyle/>
          <a:p>
            <a:fld id="{970ECD59-A37A-C84B-9DFA-8E427AD378B0}" type="datetimeFigureOut">
              <a:rPr lang="en-US" smtClean="0">
                <a:solidFill>
                  <a:prstClr val="black"/>
                </a:solidFill>
              </a:rPr>
              <a:pPr/>
              <a:t>9/23/19</a:t>
            </a:fld>
            <a:endParaRPr lang="en-US">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1" y="6356354"/>
            <a:ext cx="2133600" cy="365125"/>
          </a:xfrm>
          <a:prstGeom prst="rect">
            <a:avLst/>
          </a:prstGeom>
        </p:spPr>
        <p:txBody>
          <a:bodyPr/>
          <a:lstStyle/>
          <a:p>
            <a:fld id="{80E39091-E0D1-CF46-954B-4EBC67CDBED6}"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733649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36" indent="0">
              <a:buNone/>
              <a:defRPr sz="2800"/>
            </a:lvl2pPr>
            <a:lvl3pPr marL="914272" indent="0">
              <a:buNone/>
              <a:defRPr sz="2400"/>
            </a:lvl3pPr>
            <a:lvl4pPr marL="1371408" indent="0">
              <a:buNone/>
              <a:defRPr sz="2000"/>
            </a:lvl4pPr>
            <a:lvl5pPr marL="1828543" indent="0">
              <a:buNone/>
              <a:defRPr sz="2000"/>
            </a:lvl5pPr>
            <a:lvl6pPr marL="2285679" indent="0">
              <a:buNone/>
              <a:defRPr sz="2000"/>
            </a:lvl6pPr>
            <a:lvl7pPr marL="2742815" indent="0">
              <a:buNone/>
              <a:defRPr sz="2000"/>
            </a:lvl7pPr>
            <a:lvl8pPr marL="3199951" indent="0">
              <a:buNone/>
              <a:defRPr sz="2000"/>
            </a:lvl8pPr>
            <a:lvl9pPr marL="3657087" indent="0">
              <a:buNone/>
              <a:defRPr sz="2000"/>
            </a:lvl9pPr>
          </a:lstStyle>
          <a:p>
            <a:r>
              <a:rPr lang="en-US"/>
              <a:t>Click icon to add picture</a:t>
            </a:r>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1" y="6356354"/>
            <a:ext cx="2133600" cy="365125"/>
          </a:xfrm>
          <a:prstGeom prst="rect">
            <a:avLst/>
          </a:prstGeom>
        </p:spPr>
        <p:txBody>
          <a:bodyPr/>
          <a:lstStyle/>
          <a:p>
            <a:fld id="{970ECD59-A37A-C84B-9DFA-8E427AD378B0}" type="datetimeFigureOut">
              <a:rPr lang="en-US" smtClean="0">
                <a:solidFill>
                  <a:prstClr val="black"/>
                </a:solidFill>
              </a:rPr>
              <a:pPr/>
              <a:t>9/23/19</a:t>
            </a:fld>
            <a:endParaRPr lang="en-US">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1" y="6356354"/>
            <a:ext cx="2133600" cy="365125"/>
          </a:xfrm>
          <a:prstGeom prst="rect">
            <a:avLst/>
          </a:prstGeom>
        </p:spPr>
        <p:txBody>
          <a:bodyPr/>
          <a:lstStyle/>
          <a:p>
            <a:fld id="{80E39091-E0D1-CF46-954B-4EBC67CDBED6}"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154748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3" indent="0">
              <a:buNone/>
              <a:defRPr sz="1400">
                <a:solidFill>
                  <a:schemeClr val="tx1">
                    <a:tint val="75000"/>
                  </a:schemeClr>
                </a:solidFill>
              </a:defRPr>
            </a:lvl5pPr>
            <a:lvl6pPr marL="2285679" indent="0">
              <a:buNone/>
              <a:defRPr sz="1400">
                <a:solidFill>
                  <a:schemeClr val="tx1">
                    <a:tint val="75000"/>
                  </a:schemeClr>
                </a:solidFill>
              </a:defRPr>
            </a:lvl6pPr>
            <a:lvl7pPr marL="2742815" indent="0">
              <a:buNone/>
              <a:defRPr sz="1400">
                <a:solidFill>
                  <a:schemeClr val="tx1">
                    <a:tint val="75000"/>
                  </a:schemeClr>
                </a:solidFill>
              </a:defRPr>
            </a:lvl7pPr>
            <a:lvl8pPr marL="3199951" indent="0">
              <a:buNone/>
              <a:defRPr sz="1400">
                <a:solidFill>
                  <a:schemeClr val="tx1">
                    <a:tint val="75000"/>
                  </a:schemeClr>
                </a:solidFill>
              </a:defRPr>
            </a:lvl8pPr>
            <a:lvl9pPr marL="365708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1" y="6356354"/>
            <a:ext cx="2133600" cy="365125"/>
          </a:xfrm>
          <a:prstGeom prst="rect">
            <a:avLst/>
          </a:prstGeom>
        </p:spPr>
        <p:txBody>
          <a:bodyPr/>
          <a:lstStyle/>
          <a:p>
            <a:fld id="{970ECD59-A37A-C84B-9DFA-8E427AD378B0}" type="datetimeFigureOut">
              <a:rPr lang="en-US">
                <a:solidFill>
                  <a:prstClr val="black">
                    <a:tint val="75000"/>
                  </a:prstClr>
                </a:solidFill>
              </a:rPr>
              <a:pPr/>
              <a:t>9/23/19</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1" y="6356354"/>
            <a:ext cx="2133600" cy="365125"/>
          </a:xfrm>
          <a:prstGeom prst="rect">
            <a:avLst/>
          </a:prstGeom>
        </p:spPr>
        <p:txBody>
          <a:bodyPr/>
          <a:lstStyle/>
          <a:p>
            <a:fld id="{80E39091-E0D1-CF46-954B-4EBC67CDBED6}" type="slidenum">
              <a:rPr lang="en-US">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38339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1" y="6356354"/>
            <a:ext cx="2133600" cy="365125"/>
          </a:xfrm>
          <a:prstGeom prst="rect">
            <a:avLst/>
          </a:prstGeom>
        </p:spPr>
        <p:txBody>
          <a:bodyPr/>
          <a:lstStyle/>
          <a:p>
            <a:fld id="{970ECD59-A37A-C84B-9DFA-8E427AD378B0}" type="datetimeFigureOut">
              <a:rPr lang="en-US">
                <a:solidFill>
                  <a:prstClr val="black">
                    <a:tint val="75000"/>
                  </a:prstClr>
                </a:solidFill>
              </a:rPr>
              <a:pPr/>
              <a:t>9/23/19</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1" y="6356354"/>
            <a:ext cx="2133600" cy="365125"/>
          </a:xfrm>
          <a:prstGeom prst="rect">
            <a:avLst/>
          </a:prstGeom>
        </p:spPr>
        <p:txBody>
          <a:bodyPr/>
          <a:lstStyle/>
          <a:p>
            <a:fld id="{80E39091-E0D1-CF46-954B-4EBC67CDBED6}" type="slidenum">
              <a:rPr lang="en-US">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032406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1" y="6356354"/>
            <a:ext cx="2133600" cy="365125"/>
          </a:xfrm>
          <a:prstGeom prst="rect">
            <a:avLst/>
          </a:prstGeom>
        </p:spPr>
        <p:txBody>
          <a:bodyPr/>
          <a:lstStyle/>
          <a:p>
            <a:fld id="{970ECD59-A37A-C84B-9DFA-8E427AD378B0}" type="datetimeFigureOut">
              <a:rPr lang="en-US">
                <a:solidFill>
                  <a:prstClr val="black">
                    <a:tint val="75000"/>
                  </a:prstClr>
                </a:solidFill>
              </a:rPr>
              <a:pPr/>
              <a:t>9/23/19</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1" y="6356354"/>
            <a:ext cx="2133600" cy="365125"/>
          </a:xfrm>
          <a:prstGeom prst="rect">
            <a:avLst/>
          </a:prstGeom>
        </p:spPr>
        <p:txBody>
          <a:bodyPr/>
          <a:lstStyle/>
          <a:p>
            <a:fld id="{80E39091-E0D1-CF46-954B-4EBC67CDBED6}" type="slidenum">
              <a:rPr lang="en-US">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32329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36" indent="0">
              <a:buNone/>
              <a:defRPr sz="2800"/>
            </a:lvl2pPr>
            <a:lvl3pPr marL="914272" indent="0">
              <a:buNone/>
              <a:defRPr sz="2400"/>
            </a:lvl3pPr>
            <a:lvl4pPr marL="1371408" indent="0">
              <a:buNone/>
              <a:defRPr sz="2000"/>
            </a:lvl4pPr>
            <a:lvl5pPr marL="1828543" indent="0">
              <a:buNone/>
              <a:defRPr sz="2000"/>
            </a:lvl5pPr>
            <a:lvl6pPr marL="2285679" indent="0">
              <a:buNone/>
              <a:defRPr sz="2000"/>
            </a:lvl6pPr>
            <a:lvl7pPr marL="2742815" indent="0">
              <a:buNone/>
              <a:defRPr sz="2000"/>
            </a:lvl7pPr>
            <a:lvl8pPr marL="3199951" indent="0">
              <a:buNone/>
              <a:defRPr sz="2000"/>
            </a:lvl8pPr>
            <a:lvl9pPr marL="3657087" indent="0">
              <a:buNone/>
              <a:defRPr sz="2000"/>
            </a:lvl9pPr>
          </a:lstStyle>
          <a:p>
            <a:endParaRPr lang="en-US"/>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a:t>Click to edit Master text styles</a:t>
            </a:r>
          </a:p>
        </p:txBody>
      </p:sp>
    </p:spTree>
    <p:extLst>
      <p:ext uri="{BB962C8B-B14F-4D97-AF65-F5344CB8AC3E}">
        <p14:creationId xmlns:p14="http://schemas.microsoft.com/office/powerpoint/2010/main" val="335959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384111"/>
            <a:ext cx="4040188" cy="357007"/>
          </a:xfrm>
          <a:solidFill>
            <a:srgbClr val="00A44E"/>
          </a:solidFill>
        </p:spPr>
        <p:txBody>
          <a:bodyPr anchor="ctr">
            <a:normAutofit/>
          </a:bodyPr>
          <a:lstStyle>
            <a:lvl1pPr marL="0" indent="0" algn="ctr">
              <a:buNone/>
              <a:defRPr sz="2000" b="0">
                <a:latin typeface="Roboto Black" panose="02000000000000000000" pitchFamily="2" charset="0"/>
                <a:ea typeface="Roboto Black" panose="02000000000000000000" pitchFamily="2" charset="0"/>
                <a:cs typeface="Roboto Black" panose="02000000000000000000" pitchFamily="2" charset="0"/>
              </a:defRPr>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2" y="1753644"/>
            <a:ext cx="4040188" cy="4372519"/>
          </a:xfrm>
        </p:spPr>
        <p:txBody>
          <a:bodyPr/>
          <a:lstStyle>
            <a:lvl1pPr marL="176213" indent="-176213">
              <a:lnSpc>
                <a:spcPct val="150000"/>
              </a:lnSpc>
              <a:spcBef>
                <a:spcPts val="800"/>
              </a:spcBef>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1384111"/>
            <a:ext cx="4041775" cy="357007"/>
          </a:xfrm>
          <a:solidFill>
            <a:srgbClr val="00A44E"/>
          </a:solidFill>
        </p:spPr>
        <p:txBody>
          <a:bodyPr anchor="ctr">
            <a:normAutofit/>
          </a:bodyPr>
          <a:lstStyle>
            <a:lvl1pPr marL="0" indent="0" algn="ctr">
              <a:buNone/>
              <a:defRPr sz="2000" b="0">
                <a:latin typeface="Roboto Black" panose="02000000000000000000" pitchFamily="2" charset="0"/>
                <a:ea typeface="Roboto Black" panose="02000000000000000000" pitchFamily="2" charset="0"/>
                <a:cs typeface="Roboto Black" panose="02000000000000000000" pitchFamily="2" charset="0"/>
              </a:defRPr>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753644"/>
            <a:ext cx="4041775" cy="4372519"/>
          </a:xfrm>
        </p:spPr>
        <p:txBody>
          <a:bodyPr/>
          <a:lstStyle>
            <a:lvl1pPr marL="176213" indent="-176213">
              <a:lnSpc>
                <a:spcPct val="150000"/>
              </a:lnSpc>
              <a:spcBef>
                <a:spcPts val="800"/>
              </a:spcBef>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1F815B0B-2E47-4B3D-823F-802B8D3D08D7}"/>
              </a:ext>
            </a:extLst>
          </p:cNvPr>
          <p:cNvPicPr>
            <a:picLocks noChangeAspect="1"/>
          </p:cNvPicPr>
          <p:nvPr userDrawn="1"/>
        </p:nvPicPr>
        <p:blipFill>
          <a:blip r:embed="rId2" cstate="print"/>
          <a:stretch>
            <a:fillRect/>
          </a:stretch>
        </p:blipFill>
        <p:spPr>
          <a:xfrm>
            <a:off x="7448538" y="151904"/>
            <a:ext cx="1519322" cy="720000"/>
          </a:xfrm>
          <a:prstGeom prst="rect">
            <a:avLst/>
          </a:prstGeom>
        </p:spPr>
      </p:pic>
      <p:sp>
        <p:nvSpPr>
          <p:cNvPr id="11" name="Title 1"/>
          <p:cNvSpPr>
            <a:spLocks noGrp="1"/>
          </p:cNvSpPr>
          <p:nvPr>
            <p:ph type="title"/>
          </p:nvPr>
        </p:nvSpPr>
        <p:spPr>
          <a:xfrm>
            <a:off x="457201" y="274638"/>
            <a:ext cx="8229600" cy="1143000"/>
          </a:xfrm>
        </p:spPr>
        <p:txBody>
          <a:bodyPr>
            <a:normAutofit/>
          </a:bodyPr>
          <a:lstStyle>
            <a:lvl1pPr algn="l">
              <a:defRPr sz="3000">
                <a:solidFill>
                  <a:srgbClr val="00AEEF"/>
                </a:solidFill>
              </a:defRPr>
            </a:lvl1pPr>
          </a:lstStyle>
          <a:p>
            <a:r>
              <a:rPr lang="en-US" dirty="0"/>
              <a:t>Click to edit Master title style</a:t>
            </a:r>
          </a:p>
        </p:txBody>
      </p:sp>
      <p:pic>
        <p:nvPicPr>
          <p:cNvPr id="12" name="Picture 11" descr="UNEnvironment_Logo_English_Short_colour.png">
            <a:extLst>
              <a:ext uri="{FF2B5EF4-FFF2-40B4-BE49-F238E27FC236}">
                <a16:creationId xmlns:a16="http://schemas.microsoft.com/office/drawing/2014/main" id="{58341B19-C943-4BB2-8143-82216132F60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36173" y="6287614"/>
            <a:ext cx="943547" cy="61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a:extLst>
              <a:ext uri="{FF2B5EF4-FFF2-40B4-BE49-F238E27FC236}">
                <a16:creationId xmlns:a16="http://schemas.microsoft.com/office/drawing/2014/main" id="{5E56AC7A-6057-4844-BD7D-10FE9F9FD1F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0683" y="6360785"/>
            <a:ext cx="57943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553420AF-2C21-48BD-AA7E-F671257F2179}"/>
              </a:ext>
            </a:extLst>
          </p:cNvPr>
          <p:cNvPicPr>
            <a:picLocks noChangeAspect="1"/>
          </p:cNvPicPr>
          <p:nvPr userDrawn="1"/>
        </p:nvPicPr>
        <p:blipFill>
          <a:blip r:embed="rId5"/>
          <a:stretch>
            <a:fillRect/>
          </a:stretch>
        </p:blipFill>
        <p:spPr>
          <a:xfrm>
            <a:off x="1093783" y="6403680"/>
            <a:ext cx="380968" cy="380968"/>
          </a:xfrm>
          <a:prstGeom prst="rect">
            <a:avLst/>
          </a:prstGeom>
        </p:spPr>
      </p:pic>
      <p:cxnSp>
        <p:nvCxnSpPr>
          <p:cNvPr id="15" name="Straight Connector 14"/>
          <p:cNvCxnSpPr/>
          <p:nvPr userDrawn="1"/>
        </p:nvCxnSpPr>
        <p:spPr>
          <a:xfrm>
            <a:off x="457201" y="1193800"/>
            <a:ext cx="8229600"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457201" y="6254465"/>
            <a:ext cx="8229600"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185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lgn="l">
              <a:defRPr>
                <a:latin typeface="Roboto Regular"/>
                <a:cs typeface="Roboto Regular"/>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latin typeface="Roboto Regular"/>
                <a:cs typeface="Roboto Regular"/>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3" indent="0" algn="ctr">
              <a:buNone/>
              <a:defRPr>
                <a:solidFill>
                  <a:schemeClr val="tx1">
                    <a:tint val="75000"/>
                  </a:schemeClr>
                </a:solidFill>
              </a:defRPr>
            </a:lvl5pPr>
            <a:lvl6pPr marL="2285679" indent="0" algn="ctr">
              <a:buNone/>
              <a:defRPr>
                <a:solidFill>
                  <a:schemeClr val="tx1">
                    <a:tint val="75000"/>
                  </a:schemeClr>
                </a:solidFill>
              </a:defRPr>
            </a:lvl6pPr>
            <a:lvl7pPr marL="2742815" indent="0" algn="ctr">
              <a:buNone/>
              <a:defRPr>
                <a:solidFill>
                  <a:schemeClr val="tx1">
                    <a:tint val="75000"/>
                  </a:schemeClr>
                </a:solidFill>
              </a:defRPr>
            </a:lvl7pPr>
            <a:lvl8pPr marL="3199951" indent="0" algn="ctr">
              <a:buNone/>
              <a:defRPr>
                <a:solidFill>
                  <a:schemeClr val="tx1">
                    <a:tint val="75000"/>
                  </a:schemeClr>
                </a:solidFill>
              </a:defRPr>
            </a:lvl8pPr>
            <a:lvl9pPr marL="3657087"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4257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815B0B-2E47-4B3D-823F-802B8D3D08D7}"/>
              </a:ext>
            </a:extLst>
          </p:cNvPr>
          <p:cNvPicPr>
            <a:picLocks noChangeAspect="1"/>
          </p:cNvPicPr>
          <p:nvPr userDrawn="1"/>
        </p:nvPicPr>
        <p:blipFill>
          <a:blip r:embed="rId2" cstate="print"/>
          <a:stretch>
            <a:fillRect/>
          </a:stretch>
        </p:blipFill>
        <p:spPr>
          <a:xfrm>
            <a:off x="7448538" y="151904"/>
            <a:ext cx="1519322" cy="720000"/>
          </a:xfrm>
          <a:prstGeom prst="rect">
            <a:avLst/>
          </a:prstGeom>
        </p:spPr>
      </p:pic>
      <p:sp>
        <p:nvSpPr>
          <p:cNvPr id="2" name="Title 1"/>
          <p:cNvSpPr>
            <a:spLocks noGrp="1"/>
          </p:cNvSpPr>
          <p:nvPr>
            <p:ph type="title"/>
          </p:nvPr>
        </p:nvSpPr>
        <p:spPr/>
        <p:txBody>
          <a:bodyPr>
            <a:normAutofit/>
          </a:bodyPr>
          <a:lstStyle>
            <a:lvl1pPr algn="l">
              <a:defRPr sz="3000">
                <a:solidFill>
                  <a:srgbClr val="00AEEF"/>
                </a:solidFill>
              </a:defRPr>
            </a:lvl1pPr>
          </a:lstStyle>
          <a:p>
            <a:r>
              <a:rPr lang="en-US" dirty="0"/>
              <a:t>Click to edit Master title style</a:t>
            </a:r>
          </a:p>
        </p:txBody>
      </p:sp>
      <p:sp>
        <p:nvSpPr>
          <p:cNvPr id="3" name="Content Placeholder 2"/>
          <p:cNvSpPr>
            <a:spLocks noGrp="1"/>
          </p:cNvSpPr>
          <p:nvPr>
            <p:ph idx="1"/>
          </p:nvPr>
        </p:nvSpPr>
        <p:spPr/>
        <p:txBody>
          <a:bodyPr/>
          <a:lstStyle>
            <a:lvl1pPr marL="252000" indent="-252000">
              <a:lnSpc>
                <a:spcPts val="2600"/>
              </a:lnSpc>
              <a:spcBef>
                <a:spcPts val="0"/>
              </a:spcBef>
              <a:spcAft>
                <a:spcPts val="1200"/>
              </a:spcAft>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UNEnvironment_Logo_English_Short_colour.png">
            <a:extLst>
              <a:ext uri="{FF2B5EF4-FFF2-40B4-BE49-F238E27FC236}">
                <a16:creationId xmlns:a16="http://schemas.microsoft.com/office/drawing/2014/main" id="{58341B19-C943-4BB2-8143-82216132F60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36173" y="6287614"/>
            <a:ext cx="943547" cy="61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5E56AC7A-6057-4844-BD7D-10FE9F9FD1F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0683" y="6360785"/>
            <a:ext cx="57943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53420AF-2C21-48BD-AA7E-F671257F2179}"/>
              </a:ext>
            </a:extLst>
          </p:cNvPr>
          <p:cNvPicPr>
            <a:picLocks noChangeAspect="1"/>
          </p:cNvPicPr>
          <p:nvPr userDrawn="1"/>
        </p:nvPicPr>
        <p:blipFill>
          <a:blip r:embed="rId5"/>
          <a:stretch>
            <a:fillRect/>
          </a:stretch>
        </p:blipFill>
        <p:spPr>
          <a:xfrm>
            <a:off x="1093783" y="6403680"/>
            <a:ext cx="380968" cy="380968"/>
          </a:xfrm>
          <a:prstGeom prst="rect">
            <a:avLst/>
          </a:prstGeom>
        </p:spPr>
      </p:pic>
      <p:cxnSp>
        <p:nvCxnSpPr>
          <p:cNvPr id="7" name="Straight Connector 6"/>
          <p:cNvCxnSpPr/>
          <p:nvPr userDrawn="1"/>
        </p:nvCxnSpPr>
        <p:spPr>
          <a:xfrm>
            <a:off x="457201" y="1193800"/>
            <a:ext cx="8229600"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57201" y="6254465"/>
            <a:ext cx="8229600"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85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815B0B-2E47-4B3D-823F-802B8D3D08D7}"/>
              </a:ext>
            </a:extLst>
          </p:cNvPr>
          <p:cNvPicPr>
            <a:picLocks noChangeAspect="1"/>
          </p:cNvPicPr>
          <p:nvPr userDrawn="1"/>
        </p:nvPicPr>
        <p:blipFill>
          <a:blip r:embed="rId2" cstate="print"/>
          <a:stretch>
            <a:fillRect/>
          </a:stretch>
        </p:blipFill>
        <p:spPr>
          <a:xfrm>
            <a:off x="7448538" y="151904"/>
            <a:ext cx="1519322" cy="720000"/>
          </a:xfrm>
          <a:prstGeom prst="rect">
            <a:avLst/>
          </a:prstGeom>
        </p:spPr>
      </p:pic>
      <p:sp>
        <p:nvSpPr>
          <p:cNvPr id="4" name="Title 1"/>
          <p:cNvSpPr>
            <a:spLocks noGrp="1"/>
          </p:cNvSpPr>
          <p:nvPr>
            <p:ph type="title"/>
          </p:nvPr>
        </p:nvSpPr>
        <p:spPr>
          <a:xfrm>
            <a:off x="457201" y="274638"/>
            <a:ext cx="8229600" cy="1143000"/>
          </a:xfrm>
        </p:spPr>
        <p:txBody>
          <a:bodyPr>
            <a:normAutofit/>
          </a:bodyPr>
          <a:lstStyle>
            <a:lvl1pPr algn="l">
              <a:defRPr sz="3000">
                <a:solidFill>
                  <a:srgbClr val="00AEEF"/>
                </a:solidFill>
              </a:defRPr>
            </a:lvl1pPr>
          </a:lstStyle>
          <a:p>
            <a:r>
              <a:rPr lang="en-US" dirty="0"/>
              <a:t>Click to edit Master title style</a:t>
            </a:r>
          </a:p>
        </p:txBody>
      </p:sp>
      <p:pic>
        <p:nvPicPr>
          <p:cNvPr id="6" name="Picture 5" descr="UNEnvironment_Logo_English_Short_colour.png">
            <a:extLst>
              <a:ext uri="{FF2B5EF4-FFF2-40B4-BE49-F238E27FC236}">
                <a16:creationId xmlns:a16="http://schemas.microsoft.com/office/drawing/2014/main" id="{58341B19-C943-4BB2-8143-82216132F60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36173" y="6287614"/>
            <a:ext cx="943547" cy="61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5E56AC7A-6057-4844-BD7D-10FE9F9FD1F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0683" y="6360785"/>
            <a:ext cx="57943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53420AF-2C21-48BD-AA7E-F671257F2179}"/>
              </a:ext>
            </a:extLst>
          </p:cNvPr>
          <p:cNvPicPr>
            <a:picLocks noChangeAspect="1"/>
          </p:cNvPicPr>
          <p:nvPr userDrawn="1"/>
        </p:nvPicPr>
        <p:blipFill>
          <a:blip r:embed="rId5"/>
          <a:stretch>
            <a:fillRect/>
          </a:stretch>
        </p:blipFill>
        <p:spPr>
          <a:xfrm>
            <a:off x="1093783" y="6403680"/>
            <a:ext cx="380968" cy="380968"/>
          </a:xfrm>
          <a:prstGeom prst="rect">
            <a:avLst/>
          </a:prstGeom>
        </p:spPr>
      </p:pic>
      <p:cxnSp>
        <p:nvCxnSpPr>
          <p:cNvPr id="9" name="Straight Connector 8"/>
          <p:cNvCxnSpPr/>
          <p:nvPr userDrawn="1"/>
        </p:nvCxnSpPr>
        <p:spPr>
          <a:xfrm>
            <a:off x="457201" y="1193800"/>
            <a:ext cx="8229600"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57201" y="6254465"/>
            <a:ext cx="8229600"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5582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27" tIns="45713" rIns="91427" bIns="45713" rtlCol="0" anchor="ctr">
            <a:normAutofit/>
          </a:bodyPr>
          <a:lstStyle/>
          <a:p>
            <a:r>
              <a:rPr lang="en-US" dirty="0"/>
              <a:t>Click to edit Master title style</a:t>
            </a:r>
          </a:p>
        </p:txBody>
      </p:sp>
      <p:sp>
        <p:nvSpPr>
          <p:cNvPr id="3" name="Text Placeholder 2"/>
          <p:cNvSpPr>
            <a:spLocks noGrp="1"/>
          </p:cNvSpPr>
          <p:nvPr>
            <p:ph type="body" idx="1"/>
          </p:nvPr>
        </p:nvSpPr>
        <p:spPr>
          <a:xfrm>
            <a:off x="457201" y="1600204"/>
            <a:ext cx="8229600" cy="4525963"/>
          </a:xfrm>
          <a:prstGeom prst="rect">
            <a:avLst/>
          </a:prstGeom>
        </p:spPr>
        <p:txBody>
          <a:bodyPr vert="horz" lIns="91427" tIns="45713" rIns="91427"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578730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7" r:id="rId4"/>
    <p:sldLayoutId id="2147483679" r:id="rId5"/>
  </p:sldLayoutIdLst>
  <p:txStyles>
    <p:titleStyle>
      <a:lvl1pPr algn="l" defTabSz="457136" rtl="0" eaLnBrk="1" latinLnBrk="0" hangingPunct="1">
        <a:spcBef>
          <a:spcPct val="0"/>
        </a:spcBef>
        <a:buNone/>
        <a:defRPr sz="4400" kern="1200">
          <a:solidFill>
            <a:schemeClr val="tx1"/>
          </a:solidFill>
          <a:latin typeface="Roboto Regular"/>
          <a:ea typeface="+mj-ea"/>
          <a:cs typeface="Roboto Regular"/>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Roboto Regular"/>
          <a:ea typeface="+mn-ea"/>
          <a:cs typeface="Roboto Regular"/>
        </a:defRPr>
      </a:lvl1pPr>
      <a:lvl2pPr marL="742845" indent="-285710" algn="l" defTabSz="457136"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2840" indent="-228568" algn="l" defTabSz="457136" rtl="0" eaLnBrk="1" latinLnBrk="0" hangingPunct="1">
        <a:spcBef>
          <a:spcPct val="20000"/>
        </a:spcBef>
        <a:buFont typeface="Arial"/>
        <a:buChar char="•"/>
        <a:defRPr sz="2400" kern="1200">
          <a:solidFill>
            <a:schemeClr val="tx1"/>
          </a:solidFill>
          <a:latin typeface="Roboto Regular"/>
          <a:ea typeface="+mn-ea"/>
          <a:cs typeface="Roboto Regular"/>
        </a:defRPr>
      </a:lvl3pPr>
      <a:lvl4pPr marL="1599975"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4pPr>
      <a:lvl5pPr marL="2057111"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5pPr>
      <a:lvl6pPr marL="2514247"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3"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19"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5"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3" algn="l" defTabSz="457136" rtl="0" eaLnBrk="1" latinLnBrk="0" hangingPunct="1">
        <a:defRPr sz="1800" kern="1200">
          <a:solidFill>
            <a:schemeClr val="tx1"/>
          </a:solidFill>
          <a:latin typeface="+mn-lt"/>
          <a:ea typeface="+mn-ea"/>
          <a:cs typeface="+mn-cs"/>
        </a:defRPr>
      </a:lvl5pPr>
      <a:lvl6pPr marL="2285679" algn="l" defTabSz="457136" rtl="0" eaLnBrk="1" latinLnBrk="0" hangingPunct="1">
        <a:defRPr sz="1800" kern="1200">
          <a:solidFill>
            <a:schemeClr val="tx1"/>
          </a:solidFill>
          <a:latin typeface="+mn-lt"/>
          <a:ea typeface="+mn-ea"/>
          <a:cs typeface="+mn-cs"/>
        </a:defRPr>
      </a:lvl6pPr>
      <a:lvl7pPr marL="2742815" algn="l" defTabSz="457136" rtl="0" eaLnBrk="1" latinLnBrk="0" hangingPunct="1">
        <a:defRPr sz="1800" kern="1200">
          <a:solidFill>
            <a:schemeClr val="tx1"/>
          </a:solidFill>
          <a:latin typeface="+mn-lt"/>
          <a:ea typeface="+mn-ea"/>
          <a:cs typeface="+mn-cs"/>
        </a:defRPr>
      </a:lvl7pPr>
      <a:lvl8pPr marL="3199951" algn="l" defTabSz="457136" rtl="0" eaLnBrk="1" latinLnBrk="0" hangingPunct="1">
        <a:defRPr sz="1800" kern="1200">
          <a:solidFill>
            <a:schemeClr val="tx1"/>
          </a:solidFill>
          <a:latin typeface="+mn-lt"/>
          <a:ea typeface="+mn-ea"/>
          <a:cs typeface="+mn-cs"/>
        </a:defRPr>
      </a:lvl8pPr>
      <a:lvl9pPr marL="3657087" algn="l" defTabSz="45713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27" tIns="45713" rIns="91427" bIns="45713" rtlCol="0" anchor="ctr">
            <a:normAutofit/>
          </a:bodyPr>
          <a:lstStyle/>
          <a:p>
            <a:r>
              <a:rPr lang="en-US" dirty="0"/>
              <a:t>Click to edit Master title style</a:t>
            </a:r>
          </a:p>
        </p:txBody>
      </p:sp>
      <p:sp>
        <p:nvSpPr>
          <p:cNvPr id="3" name="Text Placeholder 2"/>
          <p:cNvSpPr>
            <a:spLocks noGrp="1"/>
          </p:cNvSpPr>
          <p:nvPr>
            <p:ph type="body" idx="1"/>
          </p:nvPr>
        </p:nvSpPr>
        <p:spPr>
          <a:xfrm>
            <a:off x="457201" y="1600204"/>
            <a:ext cx="8229600" cy="4525963"/>
          </a:xfrm>
          <a:prstGeom prst="rect">
            <a:avLst/>
          </a:prstGeom>
        </p:spPr>
        <p:txBody>
          <a:bodyPr vert="horz" lIns="91427" tIns="45713" rIns="91427" bIns="4571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sjdlf</a:t>
            </a:r>
            <a:endParaRPr lang="en-US" dirty="0"/>
          </a:p>
          <a:p>
            <a:pPr lvl="4"/>
            <a:r>
              <a:rPr lang="en-US" dirty="0"/>
              <a:t>Fifth level</a:t>
            </a:r>
          </a:p>
        </p:txBody>
      </p:sp>
    </p:spTree>
    <p:extLst>
      <p:ext uri="{BB962C8B-B14F-4D97-AF65-F5344CB8AC3E}">
        <p14:creationId xmlns:p14="http://schemas.microsoft.com/office/powerpoint/2010/main" val="1007150728"/>
      </p:ext>
    </p:extLst>
  </p:cSld>
  <p:clrMap bg1="lt1" tx1="dk1" bg2="lt2" tx2="dk2" accent1="accent1" accent2="accent2" accent3="accent3" accent4="accent4" accent5="accent5" accent6="accent6" hlink="hlink" folHlink="folHlink"/>
  <p:sldLayoutIdLst>
    <p:sldLayoutId id="2147483675" r:id="rId1"/>
    <p:sldLayoutId id="2147483681" r:id="rId2"/>
    <p:sldLayoutId id="2147483682" r:id="rId3"/>
    <p:sldLayoutId id="2147483686" r:id="rId4"/>
    <p:sldLayoutId id="2147483687" r:id="rId5"/>
    <p:sldLayoutId id="2147483688" r:id="rId6"/>
    <p:sldLayoutId id="2147483689" r:id="rId7"/>
  </p:sldLayoutIdLst>
  <p:txStyles>
    <p:titleStyle>
      <a:lvl1pPr algn="ctr" defTabSz="457136" rtl="0" eaLnBrk="1" latinLnBrk="0" hangingPunct="1">
        <a:spcBef>
          <a:spcPct val="0"/>
        </a:spcBef>
        <a:buNone/>
        <a:defRPr sz="2800" kern="1200">
          <a:solidFill>
            <a:srgbClr val="00AEEF"/>
          </a:solidFill>
          <a:latin typeface="Roboto Regular"/>
          <a:ea typeface="+mj-ea"/>
          <a:cs typeface="Roboto Regular"/>
        </a:defRPr>
      </a:lvl1pPr>
    </p:titleStyle>
    <p:bodyStyle>
      <a:lvl1pPr marL="342852" indent="-342852" algn="l" defTabSz="457136" rtl="0" eaLnBrk="1" latinLnBrk="0" hangingPunct="1">
        <a:spcBef>
          <a:spcPct val="20000"/>
        </a:spcBef>
        <a:buFont typeface="Arial"/>
        <a:buChar char="•"/>
        <a:defRPr sz="1800" kern="1200">
          <a:solidFill>
            <a:schemeClr val="tx1"/>
          </a:solidFill>
          <a:latin typeface="Roboto Regular"/>
          <a:ea typeface="+mn-ea"/>
          <a:cs typeface="Roboto Regular"/>
        </a:defRPr>
      </a:lvl1pPr>
      <a:lvl2pPr marL="742845" indent="-285710" algn="l" defTabSz="457136"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2840" indent="-228568" algn="l" defTabSz="457136" rtl="0" eaLnBrk="1" latinLnBrk="0" hangingPunct="1">
        <a:spcBef>
          <a:spcPct val="20000"/>
        </a:spcBef>
        <a:buFont typeface="Arial"/>
        <a:buChar char="•"/>
        <a:defRPr sz="2400" kern="1200">
          <a:solidFill>
            <a:schemeClr val="tx1"/>
          </a:solidFill>
          <a:latin typeface="Roboto Regular"/>
          <a:ea typeface="+mn-ea"/>
          <a:cs typeface="Roboto Regular"/>
        </a:defRPr>
      </a:lvl3pPr>
      <a:lvl4pPr marL="1599975"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4pPr>
      <a:lvl5pPr marL="2171395" indent="-342852" algn="l" defTabSz="457136" rtl="0" eaLnBrk="1" latinLnBrk="0" hangingPunct="1">
        <a:spcBef>
          <a:spcPct val="20000"/>
        </a:spcBef>
        <a:buFont typeface="Wingdings" charset="2"/>
        <a:buChar char="v"/>
        <a:defRPr sz="2000" kern="1200">
          <a:solidFill>
            <a:schemeClr val="tx1"/>
          </a:solidFill>
          <a:latin typeface="Roboto Regular"/>
          <a:ea typeface="+mn-ea"/>
          <a:cs typeface="Roboto Regular"/>
        </a:defRPr>
      </a:lvl5pPr>
      <a:lvl6pPr marL="2514247"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3"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19"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5"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3" algn="l" defTabSz="457136" rtl="0" eaLnBrk="1" latinLnBrk="0" hangingPunct="1">
        <a:defRPr sz="1800" kern="1200">
          <a:solidFill>
            <a:schemeClr val="tx1"/>
          </a:solidFill>
          <a:latin typeface="+mn-lt"/>
          <a:ea typeface="+mn-ea"/>
          <a:cs typeface="+mn-cs"/>
        </a:defRPr>
      </a:lvl5pPr>
      <a:lvl6pPr marL="2285679" algn="l" defTabSz="457136" rtl="0" eaLnBrk="1" latinLnBrk="0" hangingPunct="1">
        <a:defRPr sz="1800" kern="1200">
          <a:solidFill>
            <a:schemeClr val="tx1"/>
          </a:solidFill>
          <a:latin typeface="+mn-lt"/>
          <a:ea typeface="+mn-ea"/>
          <a:cs typeface="+mn-cs"/>
        </a:defRPr>
      </a:lvl6pPr>
      <a:lvl7pPr marL="2742815" algn="l" defTabSz="457136" rtl="0" eaLnBrk="1" latinLnBrk="0" hangingPunct="1">
        <a:defRPr sz="1800" kern="1200">
          <a:solidFill>
            <a:schemeClr val="tx1"/>
          </a:solidFill>
          <a:latin typeface="+mn-lt"/>
          <a:ea typeface="+mn-ea"/>
          <a:cs typeface="+mn-cs"/>
        </a:defRPr>
      </a:lvl7pPr>
      <a:lvl8pPr marL="3199951" algn="l" defTabSz="457136" rtl="0" eaLnBrk="1" latinLnBrk="0" hangingPunct="1">
        <a:defRPr sz="1800" kern="1200">
          <a:solidFill>
            <a:schemeClr val="tx1"/>
          </a:solidFill>
          <a:latin typeface="+mn-lt"/>
          <a:ea typeface="+mn-ea"/>
          <a:cs typeface="+mn-cs"/>
        </a:defRPr>
      </a:lvl8pPr>
      <a:lvl9pPr marL="3657087" algn="l" defTabSz="4571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3.emf"/><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descr="ayianapa.jpg"/>
          <p:cNvPicPr>
            <a:picLocks noGrp="1" noChangeAspect="1"/>
          </p:cNvPicPr>
          <p:nvPr>
            <p:ph type="pic" idx="1"/>
          </p:nvPr>
        </p:nvPicPr>
        <p:blipFill>
          <a:blip r:embed="rId3" cstate="print"/>
          <a:srcRect t="8904" b="8904"/>
          <a:stretch>
            <a:fillRect/>
          </a:stretch>
        </p:blipFill>
        <p:spPr>
          <a:xfrm>
            <a:off x="0" y="0"/>
            <a:ext cx="9144000" cy="6858000"/>
          </a:xfrm>
        </p:spPr>
      </p:pic>
      <p:sp>
        <p:nvSpPr>
          <p:cNvPr id="8" name="Title 1"/>
          <p:cNvSpPr txBox="1">
            <a:spLocks/>
          </p:cNvSpPr>
          <p:nvPr/>
        </p:nvSpPr>
        <p:spPr>
          <a:xfrm>
            <a:off x="5099034" y="5730039"/>
            <a:ext cx="2349506" cy="188162"/>
          </a:xfrm>
          <a:prstGeom prst="rect">
            <a:avLst/>
          </a:prstGeom>
        </p:spPr>
        <p:txBody>
          <a:bodyPr vert="horz" lIns="0" tIns="34285" rIns="0" bIns="34285"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r"/>
            <a:endParaRPr lang="en-US" sz="675" dirty="0">
              <a:solidFill>
                <a:srgbClr val="FFFFFF"/>
              </a:solidFill>
            </a:endParaRPr>
          </a:p>
        </p:txBody>
      </p:sp>
      <p:sp>
        <p:nvSpPr>
          <p:cNvPr id="10" name="Title 1"/>
          <p:cNvSpPr txBox="1">
            <a:spLocks/>
          </p:cNvSpPr>
          <p:nvPr/>
        </p:nvSpPr>
        <p:spPr>
          <a:xfrm>
            <a:off x="9228661" y="5596689"/>
            <a:ext cx="1280591" cy="404061"/>
          </a:xfrm>
          <a:prstGeom prst="rect">
            <a:avLst/>
          </a:prstGeom>
        </p:spPr>
        <p:txBody>
          <a:bodyPr vert="horz" lIns="68570" tIns="34285" rIns="68570" bIns="34285"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marL="128570" indent="-128570" algn="r">
              <a:buFont typeface="Wingdings" charset="0"/>
              <a:buChar char="ß"/>
            </a:pPr>
            <a:r>
              <a:rPr lang="en-US" sz="675" dirty="0">
                <a:solidFill>
                  <a:prstClr val="white"/>
                </a:solidFill>
                <a:sym typeface="Wingdings"/>
              </a:rPr>
              <a:t>Photo c</a:t>
            </a:r>
            <a:r>
              <a:rPr lang="en-US" sz="675" dirty="0">
                <a:solidFill>
                  <a:prstClr val="white"/>
                </a:solidFill>
              </a:rPr>
              <a:t>redit to be given </a:t>
            </a:r>
          </a:p>
          <a:p>
            <a:pPr algn="r"/>
            <a:r>
              <a:rPr lang="en-US" sz="675" dirty="0">
                <a:solidFill>
                  <a:prstClr val="white"/>
                </a:solidFill>
              </a:rPr>
              <a:t>as shown alongside </a:t>
            </a:r>
          </a:p>
          <a:p>
            <a:pPr algn="r"/>
            <a:r>
              <a:rPr lang="en-US" sz="675" dirty="0">
                <a:solidFill>
                  <a:prstClr val="white"/>
                </a:solidFill>
              </a:rPr>
              <a:t>(in black or in white)</a:t>
            </a:r>
          </a:p>
        </p:txBody>
      </p:sp>
      <p:sp>
        <p:nvSpPr>
          <p:cNvPr id="17" name="Title 1"/>
          <p:cNvSpPr>
            <a:spLocks noGrp="1"/>
          </p:cNvSpPr>
          <p:nvPr>
            <p:ph type="title"/>
          </p:nvPr>
        </p:nvSpPr>
        <p:spPr>
          <a:xfrm>
            <a:off x="1689092" y="3073345"/>
            <a:ext cx="6221255" cy="1543150"/>
          </a:xfrm>
        </p:spPr>
        <p:txBody>
          <a:bodyPr vert="horz" lIns="0" tIns="34285" rIns="0" bIns="108000" rtlCol="0" anchor="b">
            <a:noAutofit/>
          </a:bodyPr>
          <a:lstStyle/>
          <a:p>
            <a:r>
              <a:rPr lang="en-GB" sz="3200" dirty="0">
                <a:solidFill>
                  <a:schemeClr val="bg1"/>
                </a:solidFill>
              </a:rPr>
              <a:t>Towards a transboundary Otranto Channel CAMP project for Italy and Albania</a:t>
            </a:r>
            <a:br>
              <a:rPr lang="it-IT" sz="3200" dirty="0">
                <a:solidFill>
                  <a:schemeClr val="bg1"/>
                </a:solidFill>
              </a:rPr>
            </a:br>
            <a:r>
              <a:rPr lang="en-GB" sz="1800" dirty="0">
                <a:solidFill>
                  <a:schemeClr val="bg1"/>
                </a:solidFill>
              </a:rPr>
              <a:t>First findings and proposals </a:t>
            </a:r>
            <a:endParaRPr lang="en-US" sz="3000" dirty="0">
              <a:solidFill>
                <a:schemeClr val="bg1"/>
              </a:solidFill>
            </a:endParaRPr>
          </a:p>
        </p:txBody>
      </p:sp>
      <p:cxnSp>
        <p:nvCxnSpPr>
          <p:cNvPr id="20" name="Straight Connector 19"/>
          <p:cNvCxnSpPr/>
          <p:nvPr/>
        </p:nvCxnSpPr>
        <p:spPr>
          <a:xfrm>
            <a:off x="1689093" y="5199930"/>
            <a:ext cx="5759447"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21" name="Subtitle 2"/>
          <p:cNvSpPr txBox="1">
            <a:spLocks/>
          </p:cNvSpPr>
          <p:nvPr/>
        </p:nvSpPr>
        <p:spPr>
          <a:xfrm>
            <a:off x="1689092" y="4685046"/>
            <a:ext cx="5759447" cy="343619"/>
          </a:xfrm>
          <a:prstGeom prst="rect">
            <a:avLst/>
          </a:prstGeom>
        </p:spPr>
        <p:txBody>
          <a:bodyPr vert="horz" lIns="0" tIns="108000" rIns="0" bIns="34285" rtlCol="0">
            <a:no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100" dirty="0">
                <a:solidFill>
                  <a:srgbClr val="FFFFFF"/>
                </a:solidFill>
              </a:rPr>
              <a:t>Daniela Addis, </a:t>
            </a:r>
            <a:r>
              <a:rPr lang="en-US" sz="1100" dirty="0" err="1">
                <a:solidFill>
                  <a:srgbClr val="FFFFFF"/>
                </a:solidFill>
              </a:rPr>
              <a:t>Rezart</a:t>
            </a:r>
            <a:r>
              <a:rPr lang="en-US" sz="1100" dirty="0">
                <a:solidFill>
                  <a:srgbClr val="FFFFFF"/>
                </a:solidFill>
              </a:rPr>
              <a:t> </a:t>
            </a:r>
            <a:r>
              <a:rPr lang="en-US" sz="1100" dirty="0" err="1">
                <a:solidFill>
                  <a:srgbClr val="FFFFFF"/>
                </a:solidFill>
              </a:rPr>
              <a:t>Kapedani</a:t>
            </a:r>
            <a:r>
              <a:rPr lang="en-US" sz="1100" dirty="0">
                <a:solidFill>
                  <a:srgbClr val="FFFFFF"/>
                </a:solidFill>
              </a:rPr>
              <a:t> - </a:t>
            </a:r>
            <a:r>
              <a:rPr lang="hr-HR" sz="1100" dirty="0" err="1">
                <a:solidFill>
                  <a:srgbClr val="FFFFFF"/>
                </a:solidFill>
              </a:rPr>
              <a:t>Ayia</a:t>
            </a:r>
            <a:r>
              <a:rPr lang="hr-HR" sz="1100" dirty="0">
                <a:solidFill>
                  <a:srgbClr val="FFFFFF"/>
                </a:solidFill>
              </a:rPr>
              <a:t> </a:t>
            </a:r>
            <a:r>
              <a:rPr lang="hr-HR" sz="1100" dirty="0" err="1">
                <a:solidFill>
                  <a:srgbClr val="FFFFFF"/>
                </a:solidFill>
              </a:rPr>
              <a:t>Napa</a:t>
            </a:r>
            <a:r>
              <a:rPr lang="hr-HR" sz="1100" dirty="0">
                <a:solidFill>
                  <a:srgbClr val="FFFFFF"/>
                </a:solidFill>
              </a:rPr>
              <a:t>, 25 </a:t>
            </a:r>
            <a:r>
              <a:rPr lang="hr-HR" sz="1100" dirty="0" err="1">
                <a:solidFill>
                  <a:srgbClr val="FFFFFF"/>
                </a:solidFill>
              </a:rPr>
              <a:t>September</a:t>
            </a:r>
            <a:r>
              <a:rPr lang="hr-HR" sz="1100" dirty="0">
                <a:solidFill>
                  <a:srgbClr val="FFFFFF"/>
                </a:solidFill>
              </a:rPr>
              <a:t> 2019</a:t>
            </a:r>
            <a:endParaRPr lang="en-US" sz="1100" dirty="0">
              <a:solidFill>
                <a:srgbClr val="FFFFFF"/>
              </a:solidFill>
            </a:endParaRPr>
          </a:p>
        </p:txBody>
      </p:sp>
      <p:pic>
        <p:nvPicPr>
          <p:cNvPr id="14" name="Picture 13"/>
          <p:cNvPicPr>
            <a:picLocks noChangeAspect="1"/>
          </p:cNvPicPr>
          <p:nvPr/>
        </p:nvPicPr>
        <p:blipFill>
          <a:blip r:embed="rId4" cstate="print"/>
          <a:stretch>
            <a:fillRect/>
          </a:stretch>
        </p:blipFill>
        <p:spPr>
          <a:xfrm>
            <a:off x="1925280" y="360717"/>
            <a:ext cx="673511" cy="673511"/>
          </a:xfrm>
          <a:prstGeom prst="rect">
            <a:avLst/>
          </a:prstGeom>
        </p:spPr>
      </p:pic>
      <p:pic>
        <p:nvPicPr>
          <p:cNvPr id="3" name="Picture 2">
            <a:extLst>
              <a:ext uri="{FF2B5EF4-FFF2-40B4-BE49-F238E27FC236}">
                <a16:creationId xmlns:a16="http://schemas.microsoft.com/office/drawing/2014/main" id="{5808DA0E-517C-47F2-A01A-2056C4EFEA80}"/>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5422" y1="41525" x2="17771" y2="18644"/>
                        <a14:foregroundMark x1="32530" y1="42373" x2="34940" y2="20339"/>
                        <a14:foregroundMark x1="54518" y1="16102" x2="54819" y2="41525"/>
                        <a14:foregroundMark x1="59940" y1="41525" x2="67470" y2="47458"/>
                        <a14:foregroundMark x1="72289" y1="61864" x2="75301" y2="44915"/>
                        <a14:foregroundMark x1="21687" y1="38983" x2="22892" y2="22034"/>
                      </a14:backgroundRemoval>
                    </a14:imgEffect>
                  </a14:imgLayer>
                </a14:imgProps>
              </a:ext>
            </a:extLst>
          </a:blip>
          <a:stretch>
            <a:fillRect/>
          </a:stretch>
        </p:blipFill>
        <p:spPr>
          <a:xfrm>
            <a:off x="2890778" y="246497"/>
            <a:ext cx="2733142" cy="971417"/>
          </a:xfrm>
          <a:prstGeom prst="rect">
            <a:avLst/>
          </a:prstGeom>
          <a:noFill/>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1B456D67-9448-4ECD-BBD6-D91450E28A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089" y="396629"/>
            <a:ext cx="1621565" cy="637599"/>
          </a:xfrm>
          <a:prstGeom prst="rect">
            <a:avLst/>
          </a:prstGeom>
        </p:spPr>
      </p:pic>
      <p:pic>
        <p:nvPicPr>
          <p:cNvPr id="22" name="Picture 2" descr="C:\C-MANRE-Ioanna\3. Folders general\16-Λογότυπα\Logo eng_Υπουργείου.jpg">
            <a:extLst>
              <a:ext uri="{FF2B5EF4-FFF2-40B4-BE49-F238E27FC236}">
                <a16:creationId xmlns:a16="http://schemas.microsoft.com/office/drawing/2014/main" id="{758DD309-3D8D-4DF8-9CD4-2CBF6A5F9A1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93877" y="453228"/>
            <a:ext cx="2163124" cy="5371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C:\C-MANRE-Ioanna\3. Folders general\16-Λογότυπα\Logo Department of Environment -Colour-EN.jpg">
            <a:extLst>
              <a:ext uri="{FF2B5EF4-FFF2-40B4-BE49-F238E27FC236}">
                <a16:creationId xmlns:a16="http://schemas.microsoft.com/office/drawing/2014/main" id="{77242382-E2C1-411C-9E13-2881E7D45995}"/>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36886" y="302226"/>
            <a:ext cx="893672" cy="857755"/>
          </a:xfrm>
          <a:prstGeom prst="rect">
            <a:avLst/>
          </a:prstGeom>
          <a:noFill/>
          <a:ln>
            <a:noFill/>
          </a:ln>
        </p:spPr>
      </p:pic>
      <p:sp>
        <p:nvSpPr>
          <p:cNvPr id="2" name="Text Placeholder 1"/>
          <p:cNvSpPr>
            <a:spLocks noGrp="1"/>
          </p:cNvSpPr>
          <p:nvPr>
            <p:ph type="body" sz="half" idx="2"/>
          </p:nvPr>
        </p:nvSpPr>
        <p:spPr/>
        <p:txBody>
          <a:bodyPr/>
          <a:lstStyle/>
          <a:p>
            <a:endParaRPr lang="hr-HR" dirty="0"/>
          </a:p>
        </p:txBody>
      </p:sp>
    </p:spTree>
    <p:extLst>
      <p:ext uri="{BB962C8B-B14F-4D97-AF65-F5344CB8AC3E}">
        <p14:creationId xmlns:p14="http://schemas.microsoft.com/office/powerpoint/2010/main" val="150643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4746625" algn="l"/>
              </a:tabLst>
            </a:pPr>
            <a:r>
              <a:rPr lang="en-GB" dirty="0"/>
              <a:t>Main environmental issues</a:t>
            </a:r>
            <a:endParaRPr lang="hr-HR" dirty="0"/>
          </a:p>
        </p:txBody>
      </p:sp>
      <p:sp>
        <p:nvSpPr>
          <p:cNvPr id="5" name="Segnaposto contenuto 4">
            <a:extLst>
              <a:ext uri="{FF2B5EF4-FFF2-40B4-BE49-F238E27FC236}">
                <a16:creationId xmlns:a16="http://schemas.microsoft.com/office/drawing/2014/main" id="{00EEF01A-4408-E941-AB2A-C2E05387A26A}"/>
              </a:ext>
            </a:extLst>
          </p:cNvPr>
          <p:cNvSpPr txBox="1">
            <a:spLocks/>
          </p:cNvSpPr>
          <p:nvPr/>
        </p:nvSpPr>
        <p:spPr>
          <a:xfrm>
            <a:off x="457199" y="1278891"/>
            <a:ext cx="2206488" cy="4936379"/>
          </a:xfrm>
          <a:prstGeom prst="rect">
            <a:avLst/>
          </a:prstGeom>
          <a:solidFill>
            <a:schemeClr val="accent1">
              <a:lumMod val="40000"/>
              <a:lumOff val="60000"/>
            </a:schemeClr>
          </a:solidFill>
        </p:spPr>
        <p:txBody>
          <a:bodyPr>
            <a:noAutofit/>
          </a:bodyPr>
          <a:lstStyle>
            <a:lvl1pPr marL="342852" indent="-342852" algn="l" defTabSz="457136" rtl="0" eaLnBrk="1" latinLnBrk="0" hangingPunct="1">
              <a:spcBef>
                <a:spcPct val="20000"/>
              </a:spcBef>
              <a:buFont typeface="Arial"/>
              <a:buChar char="•"/>
              <a:defRPr sz="3200" kern="1200">
                <a:solidFill>
                  <a:schemeClr val="tx1"/>
                </a:solidFill>
                <a:latin typeface="Roboto Regular"/>
                <a:ea typeface="+mn-ea"/>
                <a:cs typeface="Roboto Regular"/>
              </a:defRPr>
            </a:lvl1pPr>
            <a:lvl2pPr marL="742845" indent="-285710" algn="l" defTabSz="457136"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2840" indent="-228568" algn="l" defTabSz="457136" rtl="0" eaLnBrk="1" latinLnBrk="0" hangingPunct="1">
              <a:spcBef>
                <a:spcPct val="20000"/>
              </a:spcBef>
              <a:buFont typeface="Arial"/>
              <a:buChar char="•"/>
              <a:defRPr sz="2400" kern="1200">
                <a:solidFill>
                  <a:schemeClr val="tx1"/>
                </a:solidFill>
                <a:latin typeface="Roboto Regular"/>
                <a:ea typeface="+mn-ea"/>
                <a:cs typeface="Roboto Regular"/>
              </a:defRPr>
            </a:lvl3pPr>
            <a:lvl4pPr marL="1599975"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4pPr>
            <a:lvl5pPr marL="2171395" indent="-342852" algn="l" defTabSz="457136" rtl="0" eaLnBrk="1" latinLnBrk="0" hangingPunct="1">
              <a:spcBef>
                <a:spcPct val="20000"/>
              </a:spcBef>
              <a:buFont typeface="Wingdings" charset="2"/>
              <a:buChar char="v"/>
              <a:defRPr sz="2000" kern="1200">
                <a:solidFill>
                  <a:schemeClr val="tx1"/>
                </a:solidFill>
                <a:latin typeface="Roboto Regular"/>
                <a:ea typeface="+mn-ea"/>
                <a:cs typeface="Roboto Regular"/>
              </a:defRPr>
            </a:lvl5pPr>
            <a:lvl6pPr marL="2514247"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3"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19"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5" indent="-228568" algn="l" defTabSz="457136"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10000"/>
              </a:lnSpc>
              <a:spcBef>
                <a:spcPts val="900"/>
              </a:spcBef>
              <a:buNone/>
            </a:pPr>
            <a:r>
              <a:rPr lang="x-none" sz="1400" b="1"/>
              <a:t>Strait of Otranto</a:t>
            </a:r>
            <a:endParaRPr lang="it-IT" sz="1400" b="1" dirty="0"/>
          </a:p>
          <a:p>
            <a:pPr marL="0" indent="0" algn="just">
              <a:lnSpc>
                <a:spcPct val="110000"/>
              </a:lnSpc>
              <a:spcBef>
                <a:spcPts val="900"/>
              </a:spcBef>
              <a:buFont typeface="Arial"/>
              <a:buNone/>
            </a:pPr>
            <a:r>
              <a:rPr lang="it-IT" sz="1200" dirty="0" err="1"/>
              <a:t>Several</a:t>
            </a:r>
            <a:r>
              <a:rPr lang="it-IT" sz="1200" dirty="0"/>
              <a:t> EU </a:t>
            </a:r>
            <a:r>
              <a:rPr lang="it-IT" sz="1200" dirty="0" err="1"/>
              <a:t>Sites</a:t>
            </a:r>
            <a:r>
              <a:rPr lang="it-IT" sz="1200" dirty="0"/>
              <a:t> of Community </a:t>
            </a:r>
            <a:r>
              <a:rPr lang="it-IT" sz="1200" dirty="0" err="1"/>
              <a:t>Interest</a:t>
            </a:r>
            <a:r>
              <a:rPr lang="it-IT" sz="1200" dirty="0"/>
              <a:t>" (</a:t>
            </a:r>
            <a:r>
              <a:rPr lang="it-IT" sz="1200" b="1" dirty="0"/>
              <a:t>SCI</a:t>
            </a:r>
            <a:r>
              <a:rPr lang="it-IT" sz="1200" dirty="0"/>
              <a:t>) for </a:t>
            </a:r>
            <a:r>
              <a:rPr lang="it-IT" sz="1200" dirty="0" err="1"/>
              <a:t>their</a:t>
            </a:r>
            <a:r>
              <a:rPr lang="it-IT" sz="1200" dirty="0"/>
              <a:t> </a:t>
            </a:r>
            <a:r>
              <a:rPr lang="it-IT" sz="1200" dirty="0" err="1"/>
              <a:t>environmental</a:t>
            </a:r>
            <a:r>
              <a:rPr lang="it-IT" sz="1200" dirty="0"/>
              <a:t> </a:t>
            </a:r>
            <a:r>
              <a:rPr lang="it-IT" sz="1200" dirty="0" err="1"/>
              <a:t>importance</a:t>
            </a:r>
            <a:r>
              <a:rPr lang="it-IT" sz="1200" dirty="0"/>
              <a:t>.</a:t>
            </a:r>
          </a:p>
          <a:p>
            <a:pPr marL="0" indent="0" algn="just">
              <a:lnSpc>
                <a:spcPct val="110000"/>
              </a:lnSpc>
              <a:spcBef>
                <a:spcPts val="900"/>
              </a:spcBef>
              <a:buFont typeface="Arial"/>
              <a:buNone/>
            </a:pPr>
            <a:r>
              <a:rPr lang="it-IT" sz="1200" dirty="0"/>
              <a:t>Due to </a:t>
            </a:r>
            <a:r>
              <a:rPr lang="it-IT" sz="1200" dirty="0" err="1"/>
              <a:t>very</a:t>
            </a:r>
            <a:r>
              <a:rPr lang="it-IT" sz="1200" dirty="0"/>
              <a:t> </a:t>
            </a:r>
            <a:r>
              <a:rPr lang="it-IT" sz="1200" b="1" dirty="0"/>
              <a:t>dense </a:t>
            </a:r>
            <a:r>
              <a:rPr lang="it-IT" sz="1200" b="1" dirty="0" err="1"/>
              <a:t>maritime</a:t>
            </a:r>
            <a:r>
              <a:rPr lang="it-IT" sz="1200" b="1" dirty="0"/>
              <a:t> </a:t>
            </a:r>
            <a:r>
              <a:rPr lang="it-IT" sz="1200" b="1" dirty="0" err="1"/>
              <a:t>traffic</a:t>
            </a:r>
            <a:r>
              <a:rPr lang="it-IT" sz="1200" dirty="0"/>
              <a:t>, </a:t>
            </a:r>
            <a:r>
              <a:rPr lang="it-IT" sz="1200" dirty="0" err="1"/>
              <a:t>this</a:t>
            </a:r>
            <a:r>
              <a:rPr lang="it-IT" sz="1200" dirty="0"/>
              <a:t> area </a:t>
            </a:r>
            <a:r>
              <a:rPr lang="it-IT" sz="1200" dirty="0" err="1"/>
              <a:t>is</a:t>
            </a:r>
            <a:r>
              <a:rPr lang="it-IT" sz="1200" dirty="0"/>
              <a:t> </a:t>
            </a:r>
            <a:r>
              <a:rPr lang="it-IT" sz="1200" dirty="0" err="1"/>
              <a:t>very</a:t>
            </a:r>
            <a:r>
              <a:rPr lang="it-IT" sz="1200" dirty="0"/>
              <a:t> sensitive to </a:t>
            </a:r>
            <a:r>
              <a:rPr lang="it-IT" sz="1200" dirty="0" err="1"/>
              <a:t>pollution</a:t>
            </a:r>
            <a:r>
              <a:rPr lang="it-IT" sz="1200" dirty="0"/>
              <a:t> </a:t>
            </a:r>
            <a:r>
              <a:rPr lang="it-IT" sz="1200" dirty="0" err="1"/>
              <a:t>caused</a:t>
            </a:r>
            <a:r>
              <a:rPr lang="it-IT" sz="1200" dirty="0"/>
              <a:t> by </a:t>
            </a:r>
            <a:r>
              <a:rPr lang="it-IT" sz="1200" dirty="0" err="1"/>
              <a:t>ships</a:t>
            </a:r>
            <a:r>
              <a:rPr lang="it-IT" sz="1200" dirty="0"/>
              <a:t>. </a:t>
            </a:r>
            <a:r>
              <a:rPr lang="it-IT" sz="1200" dirty="0" err="1"/>
              <a:t>It</a:t>
            </a:r>
            <a:r>
              <a:rPr lang="it-IT" sz="1200" dirty="0"/>
              <a:t> </a:t>
            </a:r>
            <a:r>
              <a:rPr lang="it-IT" sz="1200" dirty="0" err="1"/>
              <a:t>is</a:t>
            </a:r>
            <a:r>
              <a:rPr lang="it-IT" sz="1200" dirty="0"/>
              <a:t> </a:t>
            </a:r>
            <a:r>
              <a:rPr lang="it-IT" sz="1200" dirty="0" err="1"/>
              <a:t>established</a:t>
            </a:r>
            <a:r>
              <a:rPr lang="it-IT" sz="1200" dirty="0"/>
              <a:t> an </a:t>
            </a:r>
            <a:r>
              <a:rPr lang="it-IT" sz="1200" dirty="0" err="1"/>
              <a:t>Adriatic</a:t>
            </a:r>
            <a:r>
              <a:rPr lang="it-IT" sz="1200" dirty="0"/>
              <a:t> </a:t>
            </a:r>
            <a:r>
              <a:rPr lang="it-IT" sz="1200" dirty="0" err="1"/>
              <a:t>Traffic</a:t>
            </a:r>
            <a:r>
              <a:rPr lang="it-IT" sz="1200" dirty="0"/>
              <a:t> Report System (</a:t>
            </a:r>
            <a:r>
              <a:rPr lang="it-IT" sz="1200" b="1" dirty="0"/>
              <a:t>ATRS</a:t>
            </a:r>
            <a:r>
              <a:rPr lang="it-IT" sz="1200" dirty="0"/>
              <a:t>), a </a:t>
            </a:r>
            <a:r>
              <a:rPr lang="it-IT" sz="1200" dirty="0" err="1"/>
              <a:t>system</a:t>
            </a:r>
            <a:r>
              <a:rPr lang="it-IT" sz="1200" dirty="0"/>
              <a:t> for </a:t>
            </a:r>
            <a:r>
              <a:rPr lang="it-IT" sz="1200" dirty="0" err="1"/>
              <a:t>traffic</a:t>
            </a:r>
            <a:r>
              <a:rPr lang="it-IT" sz="1200" dirty="0"/>
              <a:t> control in the </a:t>
            </a:r>
            <a:r>
              <a:rPr lang="it-IT" sz="1200" dirty="0" err="1"/>
              <a:t>Adriatic</a:t>
            </a:r>
            <a:r>
              <a:rPr lang="it-IT" sz="1200" dirty="0"/>
              <a:t> Sea and Otranto </a:t>
            </a:r>
            <a:r>
              <a:rPr lang="it-IT" sz="1200" dirty="0" err="1"/>
              <a:t>Strait</a:t>
            </a:r>
            <a:r>
              <a:rPr lang="it-IT" sz="1200" dirty="0"/>
              <a:t>, in </a:t>
            </a:r>
            <a:r>
              <a:rPr lang="it-IT" sz="1200" dirty="0" err="1"/>
              <a:t>which</a:t>
            </a:r>
            <a:r>
              <a:rPr lang="it-IT" sz="1200" dirty="0"/>
              <a:t> management </a:t>
            </a:r>
            <a:r>
              <a:rPr lang="it-IT" sz="1200" dirty="0" err="1"/>
              <a:t>is</a:t>
            </a:r>
            <a:r>
              <a:rPr lang="it-IT" sz="1200" dirty="0"/>
              <a:t> </a:t>
            </a:r>
            <a:r>
              <a:rPr lang="it-IT" sz="1200" dirty="0" err="1"/>
              <a:t>ensured</a:t>
            </a:r>
            <a:r>
              <a:rPr lang="it-IT" sz="1200" dirty="0"/>
              <a:t> </a:t>
            </a:r>
            <a:r>
              <a:rPr lang="it-IT" sz="1200" dirty="0" err="1"/>
              <a:t>jointly</a:t>
            </a:r>
            <a:r>
              <a:rPr lang="it-IT" sz="1200" dirty="0"/>
              <a:t> by IT and AL </a:t>
            </a:r>
            <a:r>
              <a:rPr lang="it-IT" sz="1200" dirty="0" err="1"/>
              <a:t>authorities</a:t>
            </a:r>
            <a:r>
              <a:rPr lang="it-IT" sz="1200" dirty="0"/>
              <a:t>.</a:t>
            </a:r>
          </a:p>
          <a:p>
            <a:pPr marL="0" indent="0" algn="just">
              <a:lnSpc>
                <a:spcPct val="110000"/>
              </a:lnSpc>
              <a:spcBef>
                <a:spcPts val="900"/>
              </a:spcBef>
              <a:buFont typeface="Arial"/>
              <a:buNone/>
            </a:pPr>
            <a:r>
              <a:rPr lang="it-IT" sz="1200" dirty="0"/>
              <a:t>A </a:t>
            </a:r>
            <a:r>
              <a:rPr lang="it-IT" sz="1200" b="1" dirty="0"/>
              <a:t>gas pipeline </a:t>
            </a:r>
            <a:r>
              <a:rPr lang="it-IT" sz="1200" dirty="0" err="1"/>
              <a:t>is</a:t>
            </a:r>
            <a:r>
              <a:rPr lang="it-IT" sz="1200" dirty="0"/>
              <a:t> </a:t>
            </a:r>
            <a:r>
              <a:rPr lang="it-IT" sz="1200" dirty="0" err="1"/>
              <a:t>planned</a:t>
            </a:r>
            <a:r>
              <a:rPr lang="it-IT" sz="1200" dirty="0"/>
              <a:t> to be </a:t>
            </a:r>
            <a:r>
              <a:rPr lang="it-IT" sz="1200" dirty="0" err="1"/>
              <a:t>built</a:t>
            </a:r>
            <a:r>
              <a:rPr lang="it-IT" sz="1200" dirty="0"/>
              <a:t>, </a:t>
            </a:r>
            <a:r>
              <a:rPr lang="it-IT" sz="1200" dirty="0" err="1"/>
              <a:t>crossing</a:t>
            </a:r>
            <a:r>
              <a:rPr lang="it-IT" sz="1200" dirty="0"/>
              <a:t> the </a:t>
            </a:r>
            <a:r>
              <a:rPr lang="it-IT" sz="1200" dirty="0" err="1"/>
              <a:t>Strait</a:t>
            </a:r>
            <a:r>
              <a:rPr lang="it-IT" sz="1200" dirty="0"/>
              <a:t> of Otranto, with </a:t>
            </a:r>
            <a:r>
              <a:rPr lang="it-IT" sz="1200" dirty="0" err="1"/>
              <a:t>serious</a:t>
            </a:r>
            <a:r>
              <a:rPr lang="it-IT" sz="1200" dirty="0"/>
              <a:t> </a:t>
            </a:r>
            <a:r>
              <a:rPr lang="it-IT" sz="1200" dirty="0" err="1"/>
              <a:t>repercussions</a:t>
            </a:r>
            <a:r>
              <a:rPr lang="it-IT" sz="1200" dirty="0"/>
              <a:t> for the </a:t>
            </a:r>
            <a:r>
              <a:rPr lang="it-IT" sz="1200" dirty="0" err="1"/>
              <a:t>environment</a:t>
            </a:r>
            <a:r>
              <a:rPr lang="it-IT" sz="1200" dirty="0"/>
              <a:t>, </a:t>
            </a:r>
            <a:r>
              <a:rPr lang="it-IT" sz="1200" dirty="0" err="1"/>
              <a:t>tourism</a:t>
            </a:r>
            <a:r>
              <a:rPr lang="it-IT" sz="1200" dirty="0"/>
              <a:t> and </a:t>
            </a:r>
            <a:r>
              <a:rPr lang="it-IT" sz="1200" dirty="0" err="1"/>
              <a:t>fishery</a:t>
            </a:r>
            <a:r>
              <a:rPr lang="it-IT" sz="1200" dirty="0"/>
              <a:t>.</a:t>
            </a:r>
          </a:p>
        </p:txBody>
      </p:sp>
      <p:sp>
        <p:nvSpPr>
          <p:cNvPr id="6" name="Segnaposto contenuto 3">
            <a:extLst>
              <a:ext uri="{FF2B5EF4-FFF2-40B4-BE49-F238E27FC236}">
                <a16:creationId xmlns:a16="http://schemas.microsoft.com/office/drawing/2014/main" id="{63B50456-101B-184D-ABDC-635CECA3E52E}"/>
              </a:ext>
            </a:extLst>
          </p:cNvPr>
          <p:cNvSpPr txBox="1">
            <a:spLocks/>
          </p:cNvSpPr>
          <p:nvPr/>
        </p:nvSpPr>
        <p:spPr>
          <a:xfrm>
            <a:off x="2756453" y="1278891"/>
            <a:ext cx="5972680" cy="2670257"/>
          </a:xfrm>
          <a:prstGeom prst="rect">
            <a:avLst/>
          </a:prstGeom>
          <a:solidFill>
            <a:schemeClr val="accent3">
              <a:lumMod val="40000"/>
              <a:lumOff val="60000"/>
            </a:schemeClr>
          </a:solidFill>
        </p:spPr>
        <p:txBody>
          <a:bodyPr>
            <a:noAutofit/>
          </a:bodyPr>
          <a:lstStyle>
            <a:lvl1pPr marL="342852" indent="-342852" algn="l" defTabSz="457136" rtl="0" eaLnBrk="1" latinLnBrk="0" hangingPunct="1">
              <a:spcBef>
                <a:spcPct val="20000"/>
              </a:spcBef>
              <a:buFont typeface="Arial"/>
              <a:buChar char="•"/>
              <a:defRPr sz="3200" kern="1200">
                <a:solidFill>
                  <a:schemeClr val="tx1"/>
                </a:solidFill>
                <a:latin typeface="Roboto Regular"/>
                <a:ea typeface="+mn-ea"/>
                <a:cs typeface="Roboto Regular"/>
              </a:defRPr>
            </a:lvl1pPr>
            <a:lvl2pPr marL="742845" indent="-285710" algn="l" defTabSz="457136"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2840" indent="-228568" algn="l" defTabSz="457136" rtl="0" eaLnBrk="1" latinLnBrk="0" hangingPunct="1">
              <a:spcBef>
                <a:spcPct val="20000"/>
              </a:spcBef>
              <a:buFont typeface="Arial"/>
              <a:buChar char="•"/>
              <a:defRPr sz="2400" kern="1200">
                <a:solidFill>
                  <a:schemeClr val="tx1"/>
                </a:solidFill>
                <a:latin typeface="Roboto Regular"/>
                <a:ea typeface="+mn-ea"/>
                <a:cs typeface="Roboto Regular"/>
              </a:defRPr>
            </a:lvl3pPr>
            <a:lvl4pPr marL="1599975"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4pPr>
            <a:lvl5pPr marL="2171395" indent="-342852" algn="l" defTabSz="457136" rtl="0" eaLnBrk="1" latinLnBrk="0" hangingPunct="1">
              <a:spcBef>
                <a:spcPct val="20000"/>
              </a:spcBef>
              <a:buFont typeface="Wingdings" charset="2"/>
              <a:buChar char="v"/>
              <a:defRPr sz="2000" kern="1200">
                <a:solidFill>
                  <a:schemeClr val="tx1"/>
                </a:solidFill>
                <a:latin typeface="Roboto Regular"/>
                <a:ea typeface="+mn-ea"/>
                <a:cs typeface="Roboto Regular"/>
              </a:defRPr>
            </a:lvl5pPr>
            <a:lvl6pPr marL="2514247"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3"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19"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5" indent="-228568" algn="l" defTabSz="457136"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500"/>
              </a:spcBef>
              <a:buNone/>
            </a:pPr>
            <a:r>
              <a:rPr lang="x-none" sz="1400" b="1"/>
              <a:t>Italy </a:t>
            </a:r>
            <a:endParaRPr lang="it-IT" sz="1400" b="1" dirty="0"/>
          </a:p>
          <a:p>
            <a:pPr marL="0" indent="0" algn="just">
              <a:spcBef>
                <a:spcPts val="500"/>
              </a:spcBef>
              <a:buFont typeface="Arial"/>
              <a:buNone/>
            </a:pPr>
            <a:r>
              <a:rPr lang="it-IT" sz="1200" dirty="0"/>
              <a:t>The area </a:t>
            </a:r>
            <a:r>
              <a:rPr lang="en-GB" sz="1200" dirty="0"/>
              <a:t>has a high naturalistic value and related different environmental constraints.</a:t>
            </a:r>
            <a:r>
              <a:rPr lang="it-IT" sz="1200" dirty="0"/>
              <a:t> </a:t>
            </a:r>
          </a:p>
          <a:p>
            <a:pPr marL="0" indent="0" algn="just">
              <a:spcBef>
                <a:spcPts val="400"/>
              </a:spcBef>
              <a:buFont typeface="Arial"/>
              <a:buNone/>
            </a:pPr>
            <a:r>
              <a:rPr lang="en-GB" sz="1200" b="1" dirty="0"/>
              <a:t>Natural disasters </a:t>
            </a:r>
            <a:r>
              <a:rPr lang="en-GB" sz="1200" dirty="0"/>
              <a:t>more frequent, such as the so-called "mucilage".</a:t>
            </a:r>
          </a:p>
          <a:p>
            <a:pPr marL="0" indent="0" algn="just">
              <a:spcBef>
                <a:spcPts val="400"/>
              </a:spcBef>
              <a:buFont typeface="Arial"/>
              <a:buNone/>
            </a:pPr>
            <a:r>
              <a:rPr lang="en-GB" sz="1200" dirty="0"/>
              <a:t>A long  list of </a:t>
            </a:r>
            <a:r>
              <a:rPr lang="en-GB" sz="1200" b="1" dirty="0"/>
              <a:t>Protected Areas</a:t>
            </a:r>
            <a:r>
              <a:rPr lang="en-GB" sz="1200" dirty="0"/>
              <a:t>: 3 NP, 10 RP, 3 MPA, 16 National Nature Reserves</a:t>
            </a:r>
            <a:r>
              <a:rPr lang="it-IT" sz="1200" dirty="0"/>
              <a:t>, 7 RNR, 95 SCI of Natura 2000 Network, 3 </a:t>
            </a:r>
            <a:r>
              <a:rPr lang="it-IT" sz="1200" dirty="0" err="1"/>
              <a:t>Other</a:t>
            </a:r>
            <a:r>
              <a:rPr lang="it-IT" sz="1200" dirty="0"/>
              <a:t> PA, IBA.</a:t>
            </a:r>
          </a:p>
          <a:p>
            <a:pPr marL="0" indent="0" algn="just">
              <a:spcBef>
                <a:spcPts val="400"/>
              </a:spcBef>
              <a:buFont typeface="Arial"/>
              <a:buNone/>
            </a:pPr>
            <a:r>
              <a:rPr lang="en-GB" sz="1200" dirty="0"/>
              <a:t>The </a:t>
            </a:r>
            <a:r>
              <a:rPr lang="en-GB" sz="1200" b="1" dirty="0"/>
              <a:t>bathing water quality </a:t>
            </a:r>
            <a:r>
              <a:rPr lang="en-GB" sz="1200" dirty="0"/>
              <a:t>is different dependent on the area of measurement: beaches near the cities have lower quality, along the coast very good.</a:t>
            </a:r>
          </a:p>
          <a:p>
            <a:pPr marL="0" indent="0" algn="just">
              <a:spcBef>
                <a:spcPts val="400"/>
              </a:spcBef>
              <a:buFont typeface="Arial"/>
              <a:buNone/>
            </a:pPr>
            <a:r>
              <a:rPr lang="en-GB" sz="1200" dirty="0"/>
              <a:t>For the </a:t>
            </a:r>
            <a:r>
              <a:rPr lang="en-GB" sz="1200" b="1" dirty="0"/>
              <a:t>supply of drinking water </a:t>
            </a:r>
            <a:r>
              <a:rPr lang="en-GB" sz="1200" dirty="0"/>
              <a:t>lowest values.</a:t>
            </a:r>
          </a:p>
          <a:p>
            <a:pPr marL="0" indent="0" algn="just">
              <a:spcBef>
                <a:spcPts val="400"/>
              </a:spcBef>
              <a:buFont typeface="Arial"/>
              <a:buNone/>
            </a:pPr>
            <a:r>
              <a:rPr lang="en-GB" sz="1200" dirty="0"/>
              <a:t>The collection of </a:t>
            </a:r>
            <a:r>
              <a:rPr lang="en-GB" sz="1200" b="1" dirty="0"/>
              <a:t>urban waste: </a:t>
            </a:r>
            <a:r>
              <a:rPr lang="en-GB" sz="1200" dirty="0"/>
              <a:t>34</a:t>
            </a:r>
            <a:r>
              <a:rPr lang="hr-HR" sz="1200" dirty="0"/>
              <a:t>.</a:t>
            </a:r>
            <a:r>
              <a:rPr lang="en-GB" sz="1200" dirty="0"/>
              <a:t>3% of differentiated.</a:t>
            </a:r>
          </a:p>
          <a:p>
            <a:pPr marL="0" indent="0" algn="just">
              <a:spcBef>
                <a:spcPts val="400"/>
              </a:spcBef>
              <a:buFont typeface="Arial"/>
              <a:buNone/>
            </a:pPr>
            <a:r>
              <a:rPr lang="en-GB" sz="1200" dirty="0"/>
              <a:t>9</a:t>
            </a:r>
            <a:r>
              <a:rPr lang="hr-HR" sz="1200" dirty="0"/>
              <a:t>.</a:t>
            </a:r>
            <a:r>
              <a:rPr lang="en-GB" sz="1200" dirty="0"/>
              <a:t>3% of national electricity production from </a:t>
            </a:r>
            <a:r>
              <a:rPr lang="en-GB" sz="1200" b="1" dirty="0"/>
              <a:t>renewable source</a:t>
            </a:r>
            <a:r>
              <a:rPr lang="it-IT" sz="1200" dirty="0"/>
              <a:t>.</a:t>
            </a:r>
          </a:p>
          <a:p>
            <a:pPr marL="0" indent="0" algn="just">
              <a:spcBef>
                <a:spcPts val="400"/>
              </a:spcBef>
              <a:buFont typeface="Arial"/>
              <a:buNone/>
            </a:pPr>
            <a:r>
              <a:rPr lang="it-IT" sz="1200" dirty="0"/>
              <a:t>A </a:t>
            </a:r>
            <a:r>
              <a:rPr lang="it-IT" sz="1200" dirty="0" err="1"/>
              <a:t>significant</a:t>
            </a:r>
            <a:r>
              <a:rPr lang="it-IT" sz="1200" dirty="0"/>
              <a:t> </a:t>
            </a:r>
            <a:r>
              <a:rPr lang="it-IT" sz="1200" dirty="0" err="1"/>
              <a:t>concentration</a:t>
            </a:r>
            <a:r>
              <a:rPr lang="it-IT" sz="1200" dirty="0"/>
              <a:t> of </a:t>
            </a:r>
            <a:r>
              <a:rPr lang="it-IT" sz="1200" dirty="0" err="1"/>
              <a:t>quarries</a:t>
            </a:r>
            <a:r>
              <a:rPr lang="it-IT" sz="1200" dirty="0"/>
              <a:t> (8</a:t>
            </a:r>
            <a:r>
              <a:rPr lang="hr-HR" sz="1200" dirty="0"/>
              <a:t>.</a:t>
            </a:r>
            <a:r>
              <a:rPr lang="it-IT" sz="1200" dirty="0"/>
              <a:t>2%).</a:t>
            </a:r>
          </a:p>
        </p:txBody>
      </p:sp>
      <p:sp>
        <p:nvSpPr>
          <p:cNvPr id="7" name="Segnaposto contenuto 2">
            <a:extLst>
              <a:ext uri="{FF2B5EF4-FFF2-40B4-BE49-F238E27FC236}">
                <a16:creationId xmlns:a16="http://schemas.microsoft.com/office/drawing/2014/main" id="{D5316CA7-1DA9-8544-8CCD-E221A5F34EAA}"/>
              </a:ext>
            </a:extLst>
          </p:cNvPr>
          <p:cNvSpPr txBox="1">
            <a:spLocks/>
          </p:cNvSpPr>
          <p:nvPr/>
        </p:nvSpPr>
        <p:spPr>
          <a:xfrm>
            <a:off x="2756452" y="4057520"/>
            <a:ext cx="5972680" cy="2157750"/>
          </a:xfrm>
          <a:prstGeom prst="rect">
            <a:avLst/>
          </a:prstGeom>
          <a:solidFill>
            <a:schemeClr val="accent6">
              <a:lumMod val="40000"/>
              <a:lumOff val="60000"/>
            </a:schemeClr>
          </a:solidFill>
        </p:spPr>
        <p:txBody>
          <a:bodyPr vert="horz" lIns="91427" tIns="45713" rIns="91427" bIns="45713" rtlCol="0">
            <a:noAutofit/>
          </a:bodyPr>
          <a:lstStyle>
            <a:lvl1pPr marL="0" indent="0" algn="l" defTabSz="457136"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136" indent="0" algn="ctr" defTabSz="457136"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272" indent="0" algn="ctr" defTabSz="457136"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408" indent="0" algn="ctr" defTabSz="457136"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543" indent="0" algn="ctr" defTabSz="457136" rtl="0" eaLnBrk="1" latinLnBrk="0" hangingPunct="1">
              <a:spcBef>
                <a:spcPct val="20000"/>
              </a:spcBef>
              <a:buFont typeface="Wingdings" charset="2"/>
              <a:buNone/>
              <a:defRPr sz="2000" kern="1200">
                <a:solidFill>
                  <a:schemeClr val="tx1">
                    <a:tint val="75000"/>
                  </a:schemeClr>
                </a:solidFill>
                <a:latin typeface="Roboto Regular"/>
                <a:ea typeface="+mn-ea"/>
                <a:cs typeface="Roboto Regular"/>
              </a:defRPr>
            </a:lvl5pPr>
            <a:lvl6pPr marL="2285679" indent="0" algn="ctr" defTabSz="457136"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15" indent="0" algn="ctr" defTabSz="457136"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9951" indent="0" algn="ctr" defTabSz="457136"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087" indent="0" algn="ctr" defTabSz="457136"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spcBef>
                <a:spcPts val="500"/>
              </a:spcBef>
            </a:pPr>
            <a:r>
              <a:rPr lang="x-none" sz="1400" b="1">
                <a:solidFill>
                  <a:schemeClr val="tx1"/>
                </a:solidFill>
              </a:rPr>
              <a:t>Albania </a:t>
            </a:r>
            <a:endParaRPr lang="it-IT" sz="1400" b="1" dirty="0">
              <a:solidFill>
                <a:schemeClr val="tx1"/>
              </a:solidFill>
            </a:endParaRPr>
          </a:p>
          <a:p>
            <a:pPr algn="just">
              <a:spcBef>
                <a:spcPts val="500"/>
              </a:spcBef>
            </a:pPr>
            <a:r>
              <a:rPr lang="en-GB" sz="1200" dirty="0">
                <a:solidFill>
                  <a:schemeClr val="tx1"/>
                </a:solidFill>
              </a:rPr>
              <a:t>Albania has made significant progress in expanding the </a:t>
            </a:r>
            <a:r>
              <a:rPr lang="en-GB" sz="1200" b="1" dirty="0">
                <a:solidFill>
                  <a:schemeClr val="tx1"/>
                </a:solidFill>
              </a:rPr>
              <a:t>protected area network</a:t>
            </a:r>
            <a:r>
              <a:rPr lang="it-IT" sz="1200" dirty="0">
                <a:solidFill>
                  <a:schemeClr val="tx1"/>
                </a:solidFill>
              </a:rPr>
              <a:t>, </a:t>
            </a:r>
            <a:r>
              <a:rPr lang="en-GB" sz="1200" dirty="0">
                <a:solidFill>
                  <a:schemeClr val="tx1"/>
                </a:solidFill>
              </a:rPr>
              <a:t>in 2018 surpassed 18% of the territory. In the </a:t>
            </a:r>
            <a:r>
              <a:rPr lang="en-GB" sz="1200" dirty="0" err="1">
                <a:solidFill>
                  <a:schemeClr val="tx1"/>
                </a:solidFill>
              </a:rPr>
              <a:t>Vlora</a:t>
            </a:r>
            <a:r>
              <a:rPr lang="en-GB" sz="1200" dirty="0">
                <a:solidFill>
                  <a:schemeClr val="tx1"/>
                </a:solidFill>
              </a:rPr>
              <a:t> county the coastal area is the most important in Albania for the </a:t>
            </a:r>
            <a:r>
              <a:rPr lang="en-GB" sz="1200" i="1" dirty="0">
                <a:solidFill>
                  <a:schemeClr val="tx1"/>
                </a:solidFill>
              </a:rPr>
              <a:t>Posidonia </a:t>
            </a:r>
            <a:r>
              <a:rPr lang="en-GB" sz="1200" i="1" dirty="0" err="1">
                <a:solidFill>
                  <a:schemeClr val="tx1"/>
                </a:solidFill>
              </a:rPr>
              <a:t>oceanica</a:t>
            </a:r>
            <a:r>
              <a:rPr lang="en-GB" sz="1200" i="1" dirty="0">
                <a:solidFill>
                  <a:schemeClr val="tx1"/>
                </a:solidFill>
              </a:rPr>
              <a:t> </a:t>
            </a:r>
            <a:r>
              <a:rPr lang="en-GB" sz="1200" dirty="0">
                <a:solidFill>
                  <a:schemeClr val="tx1"/>
                </a:solidFill>
              </a:rPr>
              <a:t>meadows.</a:t>
            </a:r>
          </a:p>
          <a:p>
            <a:pPr algn="just">
              <a:spcBef>
                <a:spcPts val="500"/>
              </a:spcBef>
            </a:pPr>
            <a:r>
              <a:rPr lang="en-GB" sz="1200" dirty="0">
                <a:solidFill>
                  <a:schemeClr val="tx1"/>
                </a:solidFill>
              </a:rPr>
              <a:t>The </a:t>
            </a:r>
            <a:r>
              <a:rPr lang="en-GB" sz="1200" dirty="0" err="1">
                <a:solidFill>
                  <a:schemeClr val="tx1"/>
                </a:solidFill>
              </a:rPr>
              <a:t>Vlora</a:t>
            </a:r>
            <a:r>
              <a:rPr lang="en-GB" sz="1200" dirty="0">
                <a:solidFill>
                  <a:schemeClr val="tx1"/>
                </a:solidFill>
              </a:rPr>
              <a:t> county still struggles to have an integrated system of </a:t>
            </a:r>
            <a:r>
              <a:rPr lang="en-GB" sz="1200" b="1" dirty="0">
                <a:solidFill>
                  <a:schemeClr val="tx1"/>
                </a:solidFill>
              </a:rPr>
              <a:t>management of waste</a:t>
            </a:r>
            <a:r>
              <a:rPr lang="en-GB" sz="1200" dirty="0">
                <a:solidFill>
                  <a:schemeClr val="tx1"/>
                </a:solidFill>
              </a:rPr>
              <a:t>.</a:t>
            </a:r>
          </a:p>
          <a:p>
            <a:pPr algn="just">
              <a:spcBef>
                <a:spcPts val="500"/>
              </a:spcBef>
            </a:pPr>
            <a:r>
              <a:rPr lang="en-GB" sz="1200" dirty="0">
                <a:solidFill>
                  <a:schemeClr val="tx1"/>
                </a:solidFill>
              </a:rPr>
              <a:t>The </a:t>
            </a:r>
            <a:r>
              <a:rPr lang="en-GB" sz="1200" b="1" dirty="0">
                <a:solidFill>
                  <a:schemeClr val="tx1"/>
                </a:solidFill>
              </a:rPr>
              <a:t>bathing water quality </a:t>
            </a:r>
            <a:r>
              <a:rPr lang="en-GB" sz="1200" dirty="0">
                <a:solidFill>
                  <a:schemeClr val="tx1"/>
                </a:solidFill>
              </a:rPr>
              <a:t>is different dependent on the area of measurement: beaches near the cities have lower quality, along the coast very good. The issues of </a:t>
            </a:r>
            <a:r>
              <a:rPr lang="en-GB" sz="1200" b="1" dirty="0">
                <a:solidFill>
                  <a:schemeClr val="tx1"/>
                </a:solidFill>
              </a:rPr>
              <a:t>drinking water supply</a:t>
            </a:r>
            <a:r>
              <a:rPr lang="en-GB" sz="1200" dirty="0">
                <a:solidFill>
                  <a:schemeClr val="tx1"/>
                </a:solidFill>
              </a:rPr>
              <a:t> and </a:t>
            </a:r>
            <a:r>
              <a:rPr lang="en-GB" sz="1200" b="1" dirty="0">
                <a:solidFill>
                  <a:schemeClr val="tx1"/>
                </a:solidFill>
              </a:rPr>
              <a:t>waste water treatment </a:t>
            </a:r>
            <a:r>
              <a:rPr lang="en-GB" sz="1200" dirty="0">
                <a:solidFill>
                  <a:schemeClr val="tx1"/>
                </a:solidFill>
              </a:rPr>
              <a:t>has not been completely solved.</a:t>
            </a:r>
          </a:p>
          <a:p>
            <a:pPr>
              <a:spcBef>
                <a:spcPts val="500"/>
              </a:spcBef>
            </a:pPr>
            <a:r>
              <a:rPr lang="en-GB" sz="1200" dirty="0"/>
              <a:t> </a:t>
            </a:r>
            <a:r>
              <a:rPr lang="it-IT" sz="1200" dirty="0"/>
              <a:t> </a:t>
            </a:r>
          </a:p>
        </p:txBody>
      </p:sp>
    </p:spTree>
    <p:extLst>
      <p:ext uri="{BB962C8B-B14F-4D97-AF65-F5344CB8AC3E}">
        <p14:creationId xmlns:p14="http://schemas.microsoft.com/office/powerpoint/2010/main" val="187580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74430"/>
            <a:ext cx="8229600" cy="1143000"/>
          </a:xfrm>
        </p:spPr>
        <p:txBody>
          <a:bodyPr>
            <a:normAutofit/>
          </a:bodyPr>
          <a:lstStyle/>
          <a:p>
            <a:r>
              <a:rPr lang="en-GB" dirty="0"/>
              <a:t>Comparative regulatory framework </a:t>
            </a:r>
            <a:br>
              <a:rPr lang="hr-HR" dirty="0"/>
            </a:br>
            <a:r>
              <a:rPr lang="en-GB" dirty="0"/>
              <a:t>on ICZM/MSP</a:t>
            </a:r>
            <a:endParaRPr lang="hr-HR" dirty="0"/>
          </a:p>
        </p:txBody>
      </p:sp>
      <p:pic>
        <p:nvPicPr>
          <p:cNvPr id="3" name="Segnaposto contenuto 5" descr="Immagine che contiene screenshot&#10;&#10;Descrizione generata automaticamente">
            <a:extLst>
              <a:ext uri="{FF2B5EF4-FFF2-40B4-BE49-F238E27FC236}">
                <a16:creationId xmlns:a16="http://schemas.microsoft.com/office/drawing/2014/main" id="{260F0E83-47F3-5140-8933-F8AE03F4EA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5468" y="1278933"/>
            <a:ext cx="8640000" cy="4866121"/>
          </a:xfrm>
          <a:prstGeom prst="rect">
            <a:avLst/>
          </a:prstGeom>
        </p:spPr>
      </p:pic>
    </p:spTree>
    <p:extLst>
      <p:ext uri="{BB962C8B-B14F-4D97-AF65-F5344CB8AC3E}">
        <p14:creationId xmlns:p14="http://schemas.microsoft.com/office/powerpoint/2010/main" val="401162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GB" dirty="0"/>
              <a:t>Italy - area of Puglia</a:t>
            </a:r>
            <a:endParaRPr lang="it-IT" dirty="0"/>
          </a:p>
        </p:txBody>
      </p:sp>
      <p:sp>
        <p:nvSpPr>
          <p:cNvPr id="3" name="Content Placeholder 2"/>
          <p:cNvSpPr>
            <a:spLocks noGrp="1"/>
          </p:cNvSpPr>
          <p:nvPr>
            <p:ph sz="half" idx="2"/>
          </p:nvPr>
        </p:nvSpPr>
        <p:spPr/>
        <p:txBody>
          <a:bodyPr>
            <a:normAutofit fontScale="85000" lnSpcReduction="10000"/>
          </a:bodyPr>
          <a:lstStyle/>
          <a:p>
            <a:pPr marL="0" indent="0" algn="just">
              <a:buNone/>
            </a:pPr>
            <a:r>
              <a:rPr lang="en-GB" dirty="0"/>
              <a:t>Puglia is one of the Italian </a:t>
            </a:r>
            <a:r>
              <a:rPr lang="en-GB" b="1" dirty="0"/>
              <a:t>20 Regions</a:t>
            </a:r>
            <a:r>
              <a:rPr lang="en-GB" dirty="0"/>
              <a:t>, regulated by an ordinary statute, with </a:t>
            </a:r>
            <a:r>
              <a:rPr lang="en-GB" b="1" dirty="0"/>
              <a:t>4</a:t>
            </a:r>
            <a:r>
              <a:rPr lang="hr-HR" b="1" dirty="0"/>
              <a:t>,</a:t>
            </a:r>
            <a:r>
              <a:rPr lang="en-GB" b="1" dirty="0"/>
              <a:t>048</a:t>
            </a:r>
            <a:r>
              <a:rPr lang="hr-HR" b="1" dirty="0"/>
              <a:t>,</a:t>
            </a:r>
            <a:r>
              <a:rPr lang="en-GB" b="1" dirty="0"/>
              <a:t>242 inhabitants </a:t>
            </a:r>
            <a:r>
              <a:rPr lang="en-GB" dirty="0"/>
              <a:t>divided into </a:t>
            </a:r>
            <a:r>
              <a:rPr lang="en-GB" b="1" dirty="0"/>
              <a:t>6 Provinces</a:t>
            </a:r>
            <a:r>
              <a:rPr lang="en-GB" dirty="0"/>
              <a:t>.</a:t>
            </a:r>
          </a:p>
          <a:p>
            <a:pPr marL="0" indent="0" algn="just">
              <a:buNone/>
            </a:pPr>
            <a:r>
              <a:rPr lang="en-GB" dirty="0"/>
              <a:t>Municipality is the first level of local governance, while the Province is the second level and the Region the third level.</a:t>
            </a:r>
          </a:p>
          <a:p>
            <a:pPr marL="0" indent="0" algn="just">
              <a:buNone/>
            </a:pPr>
            <a:r>
              <a:rPr lang="en-GB" b="1" dirty="0"/>
              <a:t>Seaside Ordinance</a:t>
            </a:r>
            <a:r>
              <a:rPr lang="en-GB" dirty="0"/>
              <a:t> of 7.03.2019 prohibiting the use of </a:t>
            </a:r>
            <a:r>
              <a:rPr lang="en-GB" b="1" dirty="0"/>
              <a:t>single-use plastic </a:t>
            </a:r>
            <a:r>
              <a:rPr lang="en-GB" dirty="0"/>
              <a:t>items on the beaches, which sees involved more than 200 beach operators. </a:t>
            </a:r>
            <a:endParaRPr lang="it-IT" dirty="0"/>
          </a:p>
        </p:txBody>
      </p:sp>
      <p:sp>
        <p:nvSpPr>
          <p:cNvPr id="4" name="Text Placeholder 3"/>
          <p:cNvSpPr>
            <a:spLocks noGrp="1"/>
          </p:cNvSpPr>
          <p:nvPr>
            <p:ph type="body" sz="quarter" idx="3"/>
          </p:nvPr>
        </p:nvSpPr>
        <p:spPr/>
        <p:txBody>
          <a:bodyPr>
            <a:noAutofit/>
          </a:bodyPr>
          <a:lstStyle/>
          <a:p>
            <a:r>
              <a:rPr lang="it-IT" dirty="0"/>
              <a:t>Albania area of </a:t>
            </a:r>
            <a:r>
              <a:rPr lang="it-IT" dirty="0" err="1"/>
              <a:t>Vlora</a:t>
            </a:r>
            <a:r>
              <a:rPr lang="it-IT" dirty="0"/>
              <a:t> </a:t>
            </a:r>
            <a:r>
              <a:rPr lang="it-IT" dirty="0" err="1"/>
              <a:t>Qark</a:t>
            </a:r>
            <a:endParaRPr lang="it-IT" dirty="0"/>
          </a:p>
        </p:txBody>
      </p:sp>
      <p:sp>
        <p:nvSpPr>
          <p:cNvPr id="5" name="Content Placeholder 4"/>
          <p:cNvSpPr>
            <a:spLocks noGrp="1"/>
          </p:cNvSpPr>
          <p:nvPr>
            <p:ph sz="quarter" idx="4"/>
          </p:nvPr>
        </p:nvSpPr>
        <p:spPr/>
        <p:txBody>
          <a:bodyPr>
            <a:normAutofit/>
          </a:bodyPr>
          <a:lstStyle/>
          <a:p>
            <a:pPr marL="0" indent="0" algn="just">
              <a:spcBef>
                <a:spcPts val="200"/>
              </a:spcBef>
              <a:buNone/>
            </a:pPr>
            <a:r>
              <a:rPr lang="en-GB" sz="1400" dirty="0"/>
              <a:t>The </a:t>
            </a:r>
            <a:r>
              <a:rPr lang="en-GB" sz="1400" dirty="0" err="1"/>
              <a:t>Vlora</a:t>
            </a:r>
            <a:r>
              <a:rPr lang="en-GB" sz="1400" dirty="0"/>
              <a:t> County is one of the </a:t>
            </a:r>
            <a:r>
              <a:rPr lang="en-GB" sz="1400" b="1" dirty="0"/>
              <a:t>12 counties</a:t>
            </a:r>
            <a:r>
              <a:rPr lang="en-GB" sz="1400" dirty="0"/>
              <a:t> of Albania, divided into </a:t>
            </a:r>
            <a:r>
              <a:rPr lang="en-GB" sz="1400" b="1" dirty="0"/>
              <a:t>7 municipalities</a:t>
            </a:r>
            <a:r>
              <a:rPr lang="en-GB" sz="1400" dirty="0"/>
              <a:t>, further subdivided into 200 towns and villages, with a total area of 2</a:t>
            </a:r>
            <a:r>
              <a:rPr lang="hr-HR" sz="1400" dirty="0"/>
              <a:t>,</a:t>
            </a:r>
            <a:r>
              <a:rPr lang="en-GB" sz="1400" dirty="0"/>
              <a:t>706 km</a:t>
            </a:r>
            <a:r>
              <a:rPr lang="en-GB" sz="1400" baseline="30000" dirty="0"/>
              <a:t>2</a:t>
            </a:r>
            <a:r>
              <a:rPr lang="en-GB" sz="1400" dirty="0"/>
              <a:t>. It has a population of </a:t>
            </a:r>
            <a:r>
              <a:rPr lang="en-GB" sz="1400" b="1" dirty="0"/>
              <a:t>189</a:t>
            </a:r>
            <a:r>
              <a:rPr lang="hr-HR" sz="1400" b="1" dirty="0"/>
              <a:t>,</a:t>
            </a:r>
            <a:r>
              <a:rPr lang="en-GB" sz="1400" b="1" dirty="0"/>
              <a:t>311 inhabitants</a:t>
            </a:r>
            <a:r>
              <a:rPr lang="en-GB" sz="1400" dirty="0"/>
              <a:t>. </a:t>
            </a:r>
          </a:p>
          <a:p>
            <a:pPr marL="0" indent="0">
              <a:spcBef>
                <a:spcPts val="200"/>
              </a:spcBef>
              <a:buNone/>
            </a:pPr>
            <a:r>
              <a:rPr lang="en-GB" sz="1400" dirty="0"/>
              <a:t>List of main central institutions involved in the institutional set-up of the maritime space.</a:t>
            </a:r>
          </a:p>
        </p:txBody>
      </p:sp>
      <p:sp>
        <p:nvSpPr>
          <p:cNvPr id="6" name="Title 5"/>
          <p:cNvSpPr>
            <a:spLocks noGrp="1"/>
          </p:cNvSpPr>
          <p:nvPr>
            <p:ph type="title"/>
          </p:nvPr>
        </p:nvSpPr>
        <p:spPr/>
        <p:txBody>
          <a:bodyPr/>
          <a:lstStyle/>
          <a:p>
            <a:r>
              <a:rPr lang="en-GB" dirty="0"/>
              <a:t>Institutional and legal set-up</a:t>
            </a:r>
            <a:endParaRPr lang="hr-HR" dirty="0"/>
          </a:p>
        </p:txBody>
      </p:sp>
      <p:graphicFrame>
        <p:nvGraphicFramePr>
          <p:cNvPr id="7" name="Tabella 19">
            <a:extLst>
              <a:ext uri="{FF2B5EF4-FFF2-40B4-BE49-F238E27FC236}">
                <a16:creationId xmlns:a16="http://schemas.microsoft.com/office/drawing/2014/main" id="{437A0559-E4F0-3E47-9E71-4D1E5113C17C}"/>
              </a:ext>
            </a:extLst>
          </p:cNvPr>
          <p:cNvGraphicFramePr>
            <a:graphicFrameLocks noGrp="1"/>
          </p:cNvGraphicFramePr>
          <p:nvPr>
            <p:extLst>
              <p:ext uri="{D42A27DB-BD31-4B8C-83A1-F6EECF244321}">
                <p14:modId xmlns:p14="http://schemas.microsoft.com/office/powerpoint/2010/main" val="313011680"/>
              </p:ext>
            </p:extLst>
          </p:nvPr>
        </p:nvGraphicFramePr>
        <p:xfrm>
          <a:off x="4678449" y="3539067"/>
          <a:ext cx="4002785" cy="2671194"/>
        </p:xfrm>
        <a:graphic>
          <a:graphicData uri="http://schemas.openxmlformats.org/drawingml/2006/table">
            <a:tbl>
              <a:tblPr firstRow="1" firstCol="1" bandRow="1">
                <a:tableStyleId>{5C22544A-7EE6-4342-B048-85BDC9FD1C3A}</a:tableStyleId>
              </a:tblPr>
              <a:tblGrid>
                <a:gridCol w="1350289">
                  <a:extLst>
                    <a:ext uri="{9D8B030D-6E8A-4147-A177-3AD203B41FA5}">
                      <a16:colId xmlns:a16="http://schemas.microsoft.com/office/drawing/2014/main" val="1143968091"/>
                    </a:ext>
                  </a:extLst>
                </a:gridCol>
                <a:gridCol w="2652496">
                  <a:extLst>
                    <a:ext uri="{9D8B030D-6E8A-4147-A177-3AD203B41FA5}">
                      <a16:colId xmlns:a16="http://schemas.microsoft.com/office/drawing/2014/main" val="1278056609"/>
                    </a:ext>
                  </a:extLst>
                </a:gridCol>
              </a:tblGrid>
              <a:tr h="136697">
                <a:tc>
                  <a:txBody>
                    <a:bodyPr/>
                    <a:lstStyle/>
                    <a:p>
                      <a:pPr algn="l">
                        <a:spcAft>
                          <a:spcPts val="0"/>
                        </a:spcAft>
                      </a:pPr>
                      <a:r>
                        <a:rPr lang="en-GB" sz="800" dirty="0">
                          <a:effectLst/>
                        </a:rPr>
                        <a:t>Name of Institution</a:t>
                      </a:r>
                      <a:endParaRPr lang="it-IT" sz="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GB" sz="800" dirty="0">
                          <a:effectLst/>
                        </a:rPr>
                        <a:t>Responsibility</a:t>
                      </a:r>
                      <a:endParaRPr lang="it-IT" sz="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214346521"/>
                  </a:ext>
                </a:extLst>
              </a:tr>
              <a:tr h="273392">
                <a:tc>
                  <a:txBody>
                    <a:bodyPr/>
                    <a:lstStyle/>
                    <a:p>
                      <a:pPr algn="l">
                        <a:spcAft>
                          <a:spcPts val="0"/>
                        </a:spcAft>
                      </a:pPr>
                      <a:r>
                        <a:rPr lang="en-GB" sz="800" dirty="0">
                          <a:effectLst/>
                        </a:rPr>
                        <a:t>Ministry of Defence</a:t>
                      </a:r>
                      <a:endParaRPr lang="it-IT" sz="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GB" sz="800" dirty="0">
                          <a:effectLst/>
                        </a:rPr>
                        <a:t>Management of national borders, territorial waters and national security issues</a:t>
                      </a:r>
                      <a:endParaRPr lang="it-IT" sz="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293229126"/>
                  </a:ext>
                </a:extLst>
              </a:tr>
              <a:tr h="410088">
                <a:tc>
                  <a:txBody>
                    <a:bodyPr/>
                    <a:lstStyle/>
                    <a:p>
                      <a:pPr algn="l">
                        <a:spcAft>
                          <a:spcPts val="0"/>
                        </a:spcAft>
                      </a:pPr>
                      <a:r>
                        <a:rPr lang="en-GB" sz="800" dirty="0">
                          <a:effectLst/>
                        </a:rPr>
                        <a:t>Interinstitutional Marine Operational </a:t>
                      </a:r>
                      <a:r>
                        <a:rPr lang="en-GB" sz="800" dirty="0" err="1">
                          <a:effectLst/>
                        </a:rPr>
                        <a:t>Center</a:t>
                      </a:r>
                      <a:r>
                        <a:rPr lang="en-GB" sz="800" dirty="0">
                          <a:effectLst/>
                        </a:rPr>
                        <a:t> </a:t>
                      </a:r>
                      <a:endParaRPr lang="it-IT" sz="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GB" sz="800" dirty="0">
                          <a:effectLst/>
                        </a:rPr>
                        <a:t>Surveillance of Albanian maritime space, to achieve the</a:t>
                      </a:r>
                      <a:r>
                        <a:rPr lang="hr-HR" sz="800" baseline="0" dirty="0">
                          <a:effectLst/>
                        </a:rPr>
                        <a:t> </a:t>
                      </a:r>
                      <a:r>
                        <a:rPr lang="en-GB" sz="800" dirty="0">
                          <a:effectLst/>
                        </a:rPr>
                        <a:t>organization, planning, coordinating, and directing operations at sea</a:t>
                      </a:r>
                      <a:endParaRPr lang="it-IT" sz="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227810452"/>
                  </a:ext>
                </a:extLst>
              </a:tr>
              <a:tr h="273392">
                <a:tc>
                  <a:txBody>
                    <a:bodyPr/>
                    <a:lstStyle/>
                    <a:p>
                      <a:pPr algn="l">
                        <a:spcAft>
                          <a:spcPts val="0"/>
                        </a:spcAft>
                      </a:pPr>
                      <a:r>
                        <a:rPr lang="en-GB" sz="800">
                          <a:effectLst/>
                        </a:rPr>
                        <a:t>National Agency of Water Management</a:t>
                      </a:r>
                      <a:endParaRPr lang="it-IT" sz="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GB" sz="800">
                          <a:effectLst/>
                        </a:rPr>
                        <a:t>Integrated management of water resources, policy making </a:t>
                      </a:r>
                      <a:endParaRPr lang="it-IT" sz="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1179260"/>
                  </a:ext>
                </a:extLst>
              </a:tr>
              <a:tr h="273392">
                <a:tc>
                  <a:txBody>
                    <a:bodyPr/>
                    <a:lstStyle/>
                    <a:p>
                      <a:pPr algn="l">
                        <a:spcAft>
                          <a:spcPts val="0"/>
                        </a:spcAft>
                      </a:pPr>
                      <a:r>
                        <a:rPr lang="en-GB" sz="800">
                          <a:effectLst/>
                        </a:rPr>
                        <a:t>Ministry of Infrastructure and Energy</a:t>
                      </a:r>
                      <a:endParaRPr lang="it-IT" sz="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GB" sz="800">
                          <a:effectLst/>
                        </a:rPr>
                        <a:t>Maritime transportation, hydrocarbon exploitation and search, port management</a:t>
                      </a:r>
                      <a:endParaRPr lang="it-IT" sz="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81952587"/>
                  </a:ext>
                </a:extLst>
              </a:tr>
              <a:tr h="273392">
                <a:tc>
                  <a:txBody>
                    <a:bodyPr/>
                    <a:lstStyle/>
                    <a:p>
                      <a:pPr algn="l">
                        <a:spcAft>
                          <a:spcPts val="0"/>
                        </a:spcAft>
                      </a:pPr>
                      <a:r>
                        <a:rPr lang="en-GB" sz="800" dirty="0">
                          <a:effectLst/>
                        </a:rPr>
                        <a:t>Ministry of Agriculture and Rural Development </a:t>
                      </a:r>
                      <a:endParaRPr lang="it-IT" sz="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GB" sz="800" dirty="0">
                          <a:effectLst/>
                        </a:rPr>
                        <a:t>Exploitation of fish resources, aquaculture activities</a:t>
                      </a:r>
                      <a:endParaRPr lang="it-IT" sz="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6250244"/>
                  </a:ext>
                </a:extLst>
              </a:tr>
              <a:tr h="173680">
                <a:tc>
                  <a:txBody>
                    <a:bodyPr/>
                    <a:lstStyle/>
                    <a:p>
                      <a:pPr algn="l">
                        <a:spcAft>
                          <a:spcPts val="0"/>
                        </a:spcAft>
                      </a:pPr>
                      <a:r>
                        <a:rPr lang="en-GB" sz="800">
                          <a:effectLst/>
                        </a:rPr>
                        <a:t>Ministry of Interior</a:t>
                      </a:r>
                      <a:endParaRPr lang="it-IT" sz="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GB" sz="800" dirty="0">
                          <a:effectLst/>
                        </a:rPr>
                        <a:t>Control of anti-smuggling, anti-traffic activities</a:t>
                      </a:r>
                      <a:endParaRPr lang="it-IT" sz="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553646977"/>
                  </a:ext>
                </a:extLst>
              </a:tr>
              <a:tr h="273392">
                <a:tc>
                  <a:txBody>
                    <a:bodyPr/>
                    <a:lstStyle/>
                    <a:p>
                      <a:pPr algn="l">
                        <a:spcAft>
                          <a:spcPts val="0"/>
                        </a:spcAft>
                      </a:pPr>
                      <a:r>
                        <a:rPr lang="en-GB" sz="800">
                          <a:effectLst/>
                        </a:rPr>
                        <a:t>Ministry of Tourism and Environment </a:t>
                      </a:r>
                      <a:endParaRPr lang="it-IT" sz="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GB" sz="800">
                          <a:effectLst/>
                        </a:rPr>
                        <a:t>Monitoring and protection of water quality and marine biodiversity </a:t>
                      </a:r>
                      <a:endParaRPr lang="it-IT" sz="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366413503"/>
                  </a:ext>
                </a:extLst>
              </a:tr>
              <a:tr h="136697">
                <a:tc>
                  <a:txBody>
                    <a:bodyPr/>
                    <a:lstStyle/>
                    <a:p>
                      <a:pPr algn="l">
                        <a:spcAft>
                          <a:spcPts val="0"/>
                        </a:spcAft>
                      </a:pPr>
                      <a:r>
                        <a:rPr lang="en-GB" sz="800">
                          <a:effectLst/>
                        </a:rPr>
                        <a:t>Ministry of Health </a:t>
                      </a:r>
                      <a:endParaRPr lang="it-IT" sz="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GB" sz="800">
                          <a:effectLst/>
                        </a:rPr>
                        <a:t>Monitoring of bathing waters</a:t>
                      </a:r>
                      <a:endParaRPr lang="it-IT" sz="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4137505"/>
                  </a:ext>
                </a:extLst>
              </a:tr>
              <a:tr h="273392">
                <a:tc>
                  <a:txBody>
                    <a:bodyPr/>
                    <a:lstStyle/>
                    <a:p>
                      <a:pPr algn="l">
                        <a:spcAft>
                          <a:spcPts val="0"/>
                        </a:spcAft>
                      </a:pPr>
                      <a:r>
                        <a:rPr lang="en-GB" sz="800">
                          <a:effectLst/>
                        </a:rPr>
                        <a:t>Ministry of Education, Sports and Youth</a:t>
                      </a:r>
                      <a:endParaRPr lang="it-IT" sz="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GB" sz="800">
                          <a:effectLst/>
                        </a:rPr>
                        <a:t>Scientific Research in the maritime area, education curricula etc.</a:t>
                      </a:r>
                      <a:endParaRPr lang="it-IT" sz="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569779289"/>
                  </a:ext>
                </a:extLst>
              </a:tr>
              <a:tr h="173680">
                <a:tc>
                  <a:txBody>
                    <a:bodyPr/>
                    <a:lstStyle/>
                    <a:p>
                      <a:pPr algn="l">
                        <a:spcAft>
                          <a:spcPts val="0"/>
                        </a:spcAft>
                      </a:pPr>
                      <a:r>
                        <a:rPr lang="en-GB" sz="800" dirty="0">
                          <a:effectLst/>
                        </a:rPr>
                        <a:t>Ministry of Culture</a:t>
                      </a:r>
                      <a:endParaRPr lang="it-IT" sz="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GB" sz="800" dirty="0">
                          <a:effectLst/>
                        </a:rPr>
                        <a:t>Management of underwater archaeological resources</a:t>
                      </a:r>
                      <a:endParaRPr lang="it-IT" sz="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724852982"/>
                  </a:ext>
                </a:extLst>
              </a:tr>
            </a:tbl>
          </a:graphicData>
        </a:graphic>
      </p:graphicFrame>
    </p:spTree>
    <p:extLst>
      <p:ext uri="{BB962C8B-B14F-4D97-AF65-F5344CB8AC3E}">
        <p14:creationId xmlns:p14="http://schemas.microsoft.com/office/powerpoint/2010/main" val="1220410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GB" dirty="0"/>
              <a:t>Italy - area of Puglia</a:t>
            </a:r>
            <a:endParaRPr lang="it-IT" dirty="0"/>
          </a:p>
        </p:txBody>
      </p:sp>
      <p:sp>
        <p:nvSpPr>
          <p:cNvPr id="3" name="Content Placeholder 2"/>
          <p:cNvSpPr>
            <a:spLocks noGrp="1"/>
          </p:cNvSpPr>
          <p:nvPr>
            <p:ph sz="half" idx="2"/>
          </p:nvPr>
        </p:nvSpPr>
        <p:spPr/>
        <p:txBody>
          <a:bodyPr>
            <a:noAutofit/>
          </a:bodyPr>
          <a:lstStyle/>
          <a:p>
            <a:pPr marL="0" indent="0" algn="just">
              <a:lnSpc>
                <a:spcPct val="120000"/>
              </a:lnSpc>
              <a:spcBef>
                <a:spcPts val="200"/>
              </a:spcBef>
              <a:buNone/>
            </a:pPr>
            <a:r>
              <a:rPr lang="en-GB" sz="1000" b="1" dirty="0"/>
              <a:t>Code of Cultural Heritage and Landscape</a:t>
            </a:r>
            <a:r>
              <a:rPr lang="en-GB" sz="1000" dirty="0"/>
              <a:t> providing for the adoption by the Regions of </a:t>
            </a:r>
            <a:r>
              <a:rPr lang="en-GB" sz="1000" b="1" dirty="0"/>
              <a:t>Regional Landscape Plans</a:t>
            </a:r>
            <a:r>
              <a:rPr lang="en-GB" sz="1000" dirty="0"/>
              <a:t>. </a:t>
            </a:r>
          </a:p>
          <a:p>
            <a:pPr marL="0" indent="0" algn="just">
              <a:lnSpc>
                <a:spcPct val="120000"/>
              </a:lnSpc>
              <a:spcBef>
                <a:spcPts val="200"/>
              </a:spcBef>
              <a:buNone/>
            </a:pPr>
            <a:r>
              <a:rPr lang="en-GB" sz="1000" b="1" dirty="0"/>
              <a:t>Regional Document of General Structure</a:t>
            </a:r>
            <a:r>
              <a:rPr lang="en-GB" sz="1000" dirty="0"/>
              <a:t> (</a:t>
            </a:r>
            <a:r>
              <a:rPr lang="en-GB" sz="1000" b="1" dirty="0"/>
              <a:t>DRAG</a:t>
            </a:r>
            <a:r>
              <a:rPr lang="en-GB" sz="1000" dirty="0"/>
              <a:t>) defining the general lines of regional planning to which all lower level planning tools must coordinate</a:t>
            </a:r>
            <a:r>
              <a:rPr lang="it-IT" sz="1000" dirty="0"/>
              <a:t>.</a:t>
            </a:r>
          </a:p>
          <a:p>
            <a:pPr marL="0" indent="0" algn="just">
              <a:lnSpc>
                <a:spcPct val="120000"/>
              </a:lnSpc>
              <a:spcBef>
                <a:spcPts val="200"/>
              </a:spcBef>
              <a:buNone/>
            </a:pPr>
            <a:r>
              <a:rPr lang="en-GB" sz="1000" b="1" dirty="0"/>
              <a:t>Territorial Landscape Plan</a:t>
            </a:r>
            <a:r>
              <a:rPr lang="en-GB" sz="1000" dirty="0"/>
              <a:t> (2015).</a:t>
            </a:r>
          </a:p>
          <a:p>
            <a:pPr marL="0" indent="0" algn="just">
              <a:lnSpc>
                <a:spcPct val="120000"/>
              </a:lnSpc>
              <a:spcBef>
                <a:spcPts val="200"/>
              </a:spcBef>
              <a:buNone/>
            </a:pPr>
            <a:r>
              <a:rPr lang="en-GB" sz="1000" b="1" dirty="0"/>
              <a:t>Thematic Territorial Landscape Plan of landscape and environmental assets</a:t>
            </a:r>
            <a:r>
              <a:rPr lang="en-GB" sz="1000" dirty="0"/>
              <a:t> -</a:t>
            </a:r>
            <a:r>
              <a:rPr lang="en-GB" sz="1000" b="1" dirty="0"/>
              <a:t>  Thematic Urban Landscape Plan "Landscape"</a:t>
            </a:r>
            <a:r>
              <a:rPr lang="en-GB" sz="1000" dirty="0"/>
              <a:t> (2000).</a:t>
            </a:r>
          </a:p>
          <a:p>
            <a:pPr marL="0" indent="0" algn="just">
              <a:lnSpc>
                <a:spcPct val="120000"/>
              </a:lnSpc>
              <a:spcBef>
                <a:spcPts val="200"/>
              </a:spcBef>
              <a:buNone/>
            </a:pPr>
            <a:r>
              <a:rPr lang="en-GB" sz="1000" b="1" dirty="0"/>
              <a:t>Regional Coastal Plan</a:t>
            </a:r>
            <a:r>
              <a:rPr lang="en-GB" sz="1000" dirty="0"/>
              <a:t>  (2011), governing the use of the </a:t>
            </a:r>
            <a:r>
              <a:rPr lang="en-GB" sz="1000" i="1" dirty="0" err="1"/>
              <a:t>Demanio</a:t>
            </a:r>
            <a:r>
              <a:rPr lang="en-GB" sz="1000" i="1" dirty="0"/>
              <a:t> </a:t>
            </a:r>
            <a:r>
              <a:rPr lang="en-GB" sz="1000" i="1" dirty="0" err="1"/>
              <a:t>Marittimo</a:t>
            </a:r>
            <a:r>
              <a:rPr lang="en-GB" sz="1000" dirty="0"/>
              <a:t> areas, with the aim of guaranteeing the correct balance between safeguarding the environmental and landscape aspects of the Apulian coast, and the free use and development of recreational tourism activities.</a:t>
            </a:r>
            <a:r>
              <a:rPr lang="it-IT" sz="1000" dirty="0"/>
              <a:t> </a:t>
            </a:r>
          </a:p>
          <a:p>
            <a:pPr marL="0" indent="0" algn="just">
              <a:lnSpc>
                <a:spcPct val="120000"/>
              </a:lnSpc>
              <a:spcBef>
                <a:spcPts val="200"/>
              </a:spcBef>
              <a:buNone/>
            </a:pPr>
            <a:r>
              <a:rPr lang="en-GB" sz="1000" b="1" dirty="0"/>
              <a:t>Provincial Territorial Coordination Plans</a:t>
            </a:r>
            <a:r>
              <a:rPr lang="en-GB" sz="1000" dirty="0"/>
              <a:t> (2001) an act of general planning that defines the strategic guidelines for regional planning at the supra-municipal level</a:t>
            </a:r>
            <a:r>
              <a:rPr lang="it-IT" sz="1000" dirty="0"/>
              <a:t>.</a:t>
            </a:r>
          </a:p>
          <a:p>
            <a:pPr marL="0" indent="0" algn="just">
              <a:lnSpc>
                <a:spcPct val="120000"/>
              </a:lnSpc>
              <a:spcBef>
                <a:spcPts val="200"/>
              </a:spcBef>
              <a:buNone/>
            </a:pPr>
            <a:r>
              <a:rPr lang="en-GB" sz="1000" b="1" dirty="0"/>
              <a:t>General Regulatory Plans</a:t>
            </a:r>
            <a:r>
              <a:rPr lang="en-GB" sz="1000" dirty="0"/>
              <a:t> of coastal municipalities</a:t>
            </a:r>
            <a:r>
              <a:rPr lang="it-IT" sz="1000" dirty="0"/>
              <a:t>.</a:t>
            </a:r>
          </a:p>
          <a:p>
            <a:pPr marL="0" indent="0" algn="just">
              <a:lnSpc>
                <a:spcPct val="120000"/>
              </a:lnSpc>
              <a:spcBef>
                <a:spcPts val="200"/>
              </a:spcBef>
              <a:buNone/>
            </a:pPr>
            <a:r>
              <a:rPr lang="en-GB" sz="1000" b="1" dirty="0"/>
              <a:t>Planning of the Parks: </a:t>
            </a:r>
            <a:r>
              <a:rPr lang="en-GB" sz="1000" dirty="0"/>
              <a:t>adoption of the Plan of the Alta </a:t>
            </a:r>
            <a:r>
              <a:rPr lang="en-GB" sz="1000" dirty="0" err="1"/>
              <a:t>Murgia</a:t>
            </a:r>
            <a:r>
              <a:rPr lang="en-GB" sz="1000" dirty="0"/>
              <a:t> National Park</a:t>
            </a:r>
            <a:r>
              <a:rPr lang="it-IT" sz="1000" dirty="0"/>
              <a:t> in 2016.</a:t>
            </a:r>
          </a:p>
        </p:txBody>
      </p:sp>
      <p:sp>
        <p:nvSpPr>
          <p:cNvPr id="4" name="Text Placeholder 3"/>
          <p:cNvSpPr>
            <a:spLocks noGrp="1"/>
          </p:cNvSpPr>
          <p:nvPr>
            <p:ph type="body" sz="quarter" idx="3"/>
          </p:nvPr>
        </p:nvSpPr>
        <p:spPr/>
        <p:txBody>
          <a:bodyPr>
            <a:noAutofit/>
          </a:bodyPr>
          <a:lstStyle/>
          <a:p>
            <a:r>
              <a:rPr lang="it-IT" dirty="0"/>
              <a:t>Albania area of </a:t>
            </a:r>
            <a:r>
              <a:rPr lang="it-IT" dirty="0" err="1"/>
              <a:t>Vlora</a:t>
            </a:r>
            <a:r>
              <a:rPr lang="it-IT" dirty="0"/>
              <a:t> </a:t>
            </a:r>
            <a:r>
              <a:rPr lang="it-IT" dirty="0" err="1"/>
              <a:t>Qark</a:t>
            </a:r>
            <a:endParaRPr lang="it-IT" dirty="0"/>
          </a:p>
        </p:txBody>
      </p:sp>
      <p:sp>
        <p:nvSpPr>
          <p:cNvPr id="5" name="Content Placeholder 4"/>
          <p:cNvSpPr>
            <a:spLocks noGrp="1"/>
          </p:cNvSpPr>
          <p:nvPr>
            <p:ph sz="quarter" idx="4"/>
          </p:nvPr>
        </p:nvSpPr>
        <p:spPr/>
        <p:txBody>
          <a:bodyPr>
            <a:normAutofit/>
          </a:bodyPr>
          <a:lstStyle/>
          <a:p>
            <a:pPr marL="0" indent="0" algn="just">
              <a:lnSpc>
                <a:spcPct val="120000"/>
              </a:lnSpc>
              <a:spcBef>
                <a:spcPts val="200"/>
              </a:spcBef>
              <a:buNone/>
            </a:pPr>
            <a:r>
              <a:rPr lang="en-GB" sz="1000" b="1" dirty="0"/>
              <a:t>General National Plan (PPK) "Albania 2030”, </a:t>
            </a:r>
            <a:r>
              <a:rPr lang="en-GB" sz="1000" dirty="0"/>
              <a:t>the highest instrument of territorial planning, which addresses planning issues in an integrated way, viewing the territory as a whole.</a:t>
            </a:r>
            <a:endParaRPr lang="it-IT" sz="1000" dirty="0"/>
          </a:p>
          <a:p>
            <a:pPr marL="0" indent="0" algn="just">
              <a:lnSpc>
                <a:spcPct val="120000"/>
              </a:lnSpc>
              <a:spcBef>
                <a:spcPts val="200"/>
              </a:spcBef>
              <a:buNone/>
            </a:pPr>
            <a:r>
              <a:rPr lang="en-GB" sz="1000" b="1" dirty="0"/>
              <a:t>Integrated Coastal Zone Inter-Sectoral Plan</a:t>
            </a:r>
            <a:r>
              <a:rPr lang="en-GB" sz="1000" dirty="0"/>
              <a:t> </a:t>
            </a:r>
            <a:r>
              <a:rPr lang="en-GB" sz="1000" b="1" dirty="0"/>
              <a:t>(PINS-</a:t>
            </a:r>
            <a:r>
              <a:rPr lang="en-GB" sz="1000" b="1" dirty="0" err="1"/>
              <a:t>Bregdeti</a:t>
            </a:r>
            <a:r>
              <a:rPr lang="en-GB" sz="1000" b="1" dirty="0"/>
              <a:t>)</a:t>
            </a:r>
            <a:r>
              <a:rPr lang="en-GB" sz="1000" dirty="0"/>
              <a:t> providing the vision of coastline development. </a:t>
            </a:r>
          </a:p>
          <a:p>
            <a:pPr marL="0" indent="0" algn="just">
              <a:lnSpc>
                <a:spcPct val="120000"/>
              </a:lnSpc>
              <a:spcBef>
                <a:spcPts val="200"/>
              </a:spcBef>
              <a:buNone/>
            </a:pPr>
            <a:r>
              <a:rPr lang="en-GB" sz="1000" b="1" dirty="0"/>
              <a:t>General Local Plans (PPV)</a:t>
            </a:r>
            <a:r>
              <a:rPr lang="en-GB" sz="1000" dirty="0"/>
              <a:t> at a municipality level</a:t>
            </a:r>
            <a:r>
              <a:rPr lang="it-IT" sz="1000" dirty="0"/>
              <a:t>.</a:t>
            </a:r>
          </a:p>
        </p:txBody>
      </p:sp>
      <p:sp>
        <p:nvSpPr>
          <p:cNvPr id="6" name="Title 5"/>
          <p:cNvSpPr>
            <a:spLocks noGrp="1"/>
          </p:cNvSpPr>
          <p:nvPr>
            <p:ph type="title"/>
          </p:nvPr>
        </p:nvSpPr>
        <p:spPr/>
        <p:txBody>
          <a:bodyPr/>
          <a:lstStyle/>
          <a:p>
            <a:pPr>
              <a:lnSpc>
                <a:spcPct val="150000"/>
              </a:lnSpc>
              <a:spcBef>
                <a:spcPts val="600"/>
              </a:spcBef>
              <a:spcAft>
                <a:spcPts val="600"/>
              </a:spcAft>
            </a:pPr>
            <a:r>
              <a:rPr lang="en-GB" dirty="0"/>
              <a:t>Spatial </a:t>
            </a:r>
            <a:r>
              <a:rPr lang="en-GB" dirty="0" err="1"/>
              <a:t>planification</a:t>
            </a:r>
            <a:endParaRPr lang="it-IT" dirty="0"/>
          </a:p>
        </p:txBody>
      </p:sp>
      <p:pic>
        <p:nvPicPr>
          <p:cNvPr id="8" name="Picture 1">
            <a:extLst>
              <a:ext uri="{FF2B5EF4-FFF2-40B4-BE49-F238E27FC236}">
                <a16:creationId xmlns:a16="http://schemas.microsoft.com/office/drawing/2014/main" id="{9F0B92B0-9EBC-FD49-A56F-C8C1130AE043}"/>
              </a:ext>
            </a:extLst>
          </p:cNvPr>
          <p:cNvPicPr/>
          <p:nvPr/>
        </p:nvPicPr>
        <p:blipFill rotWithShape="1">
          <a:blip r:embed="rId2">
            <a:extLst>
              <a:ext uri="{28A0092B-C50C-407E-A947-70E740481C1C}">
                <a14:useLocalDpi xmlns:a14="http://schemas.microsoft.com/office/drawing/2010/main" val="0"/>
              </a:ext>
            </a:extLst>
          </a:blip>
          <a:srcRect t="49865" r="25939"/>
          <a:stretch/>
        </p:blipFill>
        <p:spPr bwMode="auto">
          <a:xfrm>
            <a:off x="4825993" y="3125332"/>
            <a:ext cx="3608231" cy="30553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8604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GB" b="1" dirty="0"/>
              <a:t>MSP</a:t>
            </a:r>
            <a:endParaRPr lang="it-IT" dirty="0"/>
          </a:p>
        </p:txBody>
      </p:sp>
      <p:sp>
        <p:nvSpPr>
          <p:cNvPr id="3" name="Content Placeholder 2"/>
          <p:cNvSpPr>
            <a:spLocks noGrp="1"/>
          </p:cNvSpPr>
          <p:nvPr>
            <p:ph sz="half" idx="2"/>
          </p:nvPr>
        </p:nvSpPr>
        <p:spPr/>
        <p:txBody>
          <a:bodyPr>
            <a:normAutofit fontScale="77500" lnSpcReduction="20000"/>
          </a:bodyPr>
          <a:lstStyle/>
          <a:p>
            <a:pPr marL="0" indent="0" algn="just">
              <a:buNone/>
            </a:pPr>
            <a:r>
              <a:rPr lang="en-GB" dirty="0"/>
              <a:t>Italian </a:t>
            </a:r>
            <a:r>
              <a:rPr lang="en-GB" b="1" dirty="0"/>
              <a:t>Legislative Decree No. 201 of 17.08.2016</a:t>
            </a:r>
            <a:r>
              <a:rPr lang="en-GB" dirty="0"/>
              <a:t>, implementing the MSP Directive</a:t>
            </a:r>
            <a:r>
              <a:rPr lang="it-IT" dirty="0"/>
              <a:t> </a:t>
            </a:r>
            <a:r>
              <a:rPr lang="en-GB" dirty="0"/>
              <a:t>2014/89/EU</a:t>
            </a:r>
            <a:r>
              <a:rPr lang="it-IT" dirty="0"/>
              <a:t> and </a:t>
            </a:r>
            <a:r>
              <a:rPr lang="en-GB" b="1" dirty="0"/>
              <a:t>Decree of the President of the Council of Ministers of 1.12.2017 </a:t>
            </a:r>
            <a:r>
              <a:rPr lang="en-GB" dirty="0"/>
              <a:t>containing the guidelines and criteria for the preparation of maritime spatial management plans.</a:t>
            </a:r>
          </a:p>
          <a:p>
            <a:pPr marL="0" indent="0" algn="just">
              <a:buNone/>
            </a:pPr>
            <a:r>
              <a:rPr lang="en-GB" dirty="0">
                <a:sym typeface="Wingdings" pitchFamily="2" charset="2"/>
              </a:rPr>
              <a:t>They f</a:t>
            </a:r>
            <a:r>
              <a:rPr lang="en-GB" dirty="0"/>
              <a:t>oresee, for the </a:t>
            </a:r>
            <a:r>
              <a:rPr lang="en-GB" b="1" dirty="0"/>
              <a:t>trans-boundary cooperation</a:t>
            </a:r>
            <a:r>
              <a:rPr lang="en-GB" dirty="0"/>
              <a:t>, the usefulness of envisaging from the very beginning the participation of Member and Non-Member but neighbouring States in national planning, through instruments such as programme agreements or technical and/or consultation panels and forums, or similar, also taking advantage of utilising European projects in which Italy participates.</a:t>
            </a:r>
            <a:r>
              <a:rPr lang="it-IT" dirty="0"/>
              <a:t> </a:t>
            </a:r>
          </a:p>
          <a:p>
            <a:pPr marL="0" indent="0">
              <a:buNone/>
            </a:pPr>
            <a:endParaRPr lang="it-IT" dirty="0"/>
          </a:p>
        </p:txBody>
      </p:sp>
      <p:sp>
        <p:nvSpPr>
          <p:cNvPr id="4" name="Text Placeholder 3"/>
          <p:cNvSpPr>
            <a:spLocks noGrp="1"/>
          </p:cNvSpPr>
          <p:nvPr>
            <p:ph type="body" sz="quarter" idx="3"/>
          </p:nvPr>
        </p:nvSpPr>
        <p:spPr/>
        <p:txBody>
          <a:bodyPr>
            <a:noAutofit/>
          </a:bodyPr>
          <a:lstStyle/>
          <a:p>
            <a:r>
              <a:rPr lang="en-GB" b="1" dirty="0"/>
              <a:t>ABMTs</a:t>
            </a:r>
          </a:p>
        </p:txBody>
      </p:sp>
      <p:sp>
        <p:nvSpPr>
          <p:cNvPr id="5" name="Content Placeholder 4"/>
          <p:cNvSpPr>
            <a:spLocks noGrp="1"/>
          </p:cNvSpPr>
          <p:nvPr>
            <p:ph sz="quarter" idx="4"/>
          </p:nvPr>
        </p:nvSpPr>
        <p:spPr/>
        <p:txBody>
          <a:bodyPr>
            <a:normAutofit/>
          </a:bodyPr>
          <a:lstStyle/>
          <a:p>
            <a:pPr marL="0" indent="0" algn="just">
              <a:spcBef>
                <a:spcPts val="200"/>
              </a:spcBef>
              <a:buNone/>
            </a:pPr>
            <a:r>
              <a:rPr lang="en-GB" sz="1400" dirty="0"/>
              <a:t>Operative tools for the sustainable use of the sea within a planning approach</a:t>
            </a:r>
            <a:r>
              <a:rPr lang="it-IT" sz="1400" dirty="0"/>
              <a:t>: </a:t>
            </a:r>
            <a:r>
              <a:rPr lang="en-GB" sz="1400" dirty="0"/>
              <a:t>proposal of </a:t>
            </a:r>
            <a:r>
              <a:rPr lang="en-GB" sz="1400" b="1" dirty="0"/>
              <a:t>two Fishery Restricted Areas</a:t>
            </a:r>
            <a:r>
              <a:rPr lang="en-GB" sz="1400" dirty="0"/>
              <a:t> (</a:t>
            </a:r>
            <a:r>
              <a:rPr lang="en-GB" sz="1400" b="1" dirty="0"/>
              <a:t>FRAs</a:t>
            </a:r>
            <a:r>
              <a:rPr lang="en-GB" sz="1400" dirty="0"/>
              <a:t>)</a:t>
            </a:r>
            <a:r>
              <a:rPr lang="it-IT" sz="1400" dirty="0"/>
              <a:t> </a:t>
            </a:r>
          </a:p>
          <a:p>
            <a:pPr marL="0" indent="0" algn="just">
              <a:lnSpc>
                <a:spcPct val="120000"/>
              </a:lnSpc>
              <a:spcBef>
                <a:spcPts val="0"/>
              </a:spcBef>
              <a:buNone/>
            </a:pPr>
            <a:r>
              <a:rPr lang="en-GB" sz="1400" dirty="0"/>
              <a:t>1. </a:t>
            </a:r>
            <a:r>
              <a:rPr lang="en-GB" sz="1400" b="1" i="1" dirty="0"/>
              <a:t>’Bari Canyon</a:t>
            </a:r>
            <a:r>
              <a:rPr lang="en-GB" sz="1400" dirty="0"/>
              <a:t>’;</a:t>
            </a:r>
          </a:p>
          <a:p>
            <a:pPr marL="263525" indent="-263525" algn="just">
              <a:lnSpc>
                <a:spcPct val="120000"/>
              </a:lnSpc>
              <a:spcBef>
                <a:spcPts val="0"/>
              </a:spcBef>
              <a:buNone/>
            </a:pPr>
            <a:r>
              <a:rPr lang="en-GB" sz="1400" dirty="0"/>
              <a:t>2. ‘</a:t>
            </a:r>
            <a:r>
              <a:rPr lang="en-GB" sz="1400" b="1" i="1" dirty="0"/>
              <a:t>Otranto FRA </a:t>
            </a:r>
            <a:r>
              <a:rPr lang="en-GB" sz="1400" dirty="0"/>
              <a:t>for the protection of deep water essential fish habitats in the South Adriatic’.</a:t>
            </a:r>
            <a:endParaRPr lang="it-IT" sz="1600" dirty="0"/>
          </a:p>
        </p:txBody>
      </p:sp>
      <p:sp>
        <p:nvSpPr>
          <p:cNvPr id="6" name="Title 5"/>
          <p:cNvSpPr>
            <a:spLocks noGrp="1"/>
          </p:cNvSpPr>
          <p:nvPr>
            <p:ph type="title"/>
          </p:nvPr>
        </p:nvSpPr>
        <p:spPr/>
        <p:txBody>
          <a:bodyPr/>
          <a:lstStyle/>
          <a:p>
            <a:pPr>
              <a:lnSpc>
                <a:spcPct val="150000"/>
              </a:lnSpc>
              <a:spcBef>
                <a:spcPts val="600"/>
              </a:spcBef>
              <a:spcAft>
                <a:spcPts val="600"/>
              </a:spcAft>
            </a:pPr>
            <a:r>
              <a:rPr lang="en-GB" dirty="0"/>
              <a:t>MSP, ABMTs</a:t>
            </a:r>
            <a:endParaRPr lang="it-IT" dirty="0"/>
          </a:p>
        </p:txBody>
      </p:sp>
      <p:pic>
        <p:nvPicPr>
          <p:cNvPr id="8" name="Immagine 19">
            <a:extLst>
              <a:ext uri="{FF2B5EF4-FFF2-40B4-BE49-F238E27FC236}">
                <a16:creationId xmlns:a16="http://schemas.microsoft.com/office/drawing/2014/main" id="{4598A403-376A-5144-B881-EBB26C141C4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5036" y="3557393"/>
            <a:ext cx="3595084" cy="2622610"/>
          </a:xfrm>
          <a:prstGeom prst="rect">
            <a:avLst/>
          </a:prstGeom>
          <a:noFill/>
          <a:ln>
            <a:noFill/>
          </a:ln>
        </p:spPr>
      </p:pic>
    </p:spTree>
    <p:extLst>
      <p:ext uri="{BB962C8B-B14F-4D97-AF65-F5344CB8AC3E}">
        <p14:creationId xmlns:p14="http://schemas.microsoft.com/office/powerpoint/2010/main" val="2327954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err="1"/>
              <a:t>Proposed</a:t>
            </a:r>
            <a:r>
              <a:rPr lang="it-IT" dirty="0"/>
              <a:t> </a:t>
            </a:r>
            <a:r>
              <a:rPr lang="it-IT" dirty="0" err="1"/>
              <a:t>activities</a:t>
            </a:r>
            <a:endParaRPr lang="hr-HR" dirty="0"/>
          </a:p>
        </p:txBody>
      </p:sp>
      <p:sp>
        <p:nvSpPr>
          <p:cNvPr id="3" name="Content Placeholder 2"/>
          <p:cNvSpPr>
            <a:spLocks noGrp="1"/>
          </p:cNvSpPr>
          <p:nvPr>
            <p:ph idx="1"/>
          </p:nvPr>
        </p:nvSpPr>
        <p:spPr/>
        <p:txBody>
          <a:bodyPr>
            <a:normAutofit/>
          </a:bodyPr>
          <a:lstStyle/>
          <a:p>
            <a:pPr marL="0" indent="0" algn="just">
              <a:buNone/>
            </a:pPr>
            <a:r>
              <a:rPr lang="en-GB" sz="1800" dirty="0"/>
              <a:t>Proposed activities from the point of view of the </a:t>
            </a:r>
            <a:r>
              <a:rPr lang="en-GB" sz="1800" b="1" u="sng" dirty="0"/>
              <a:t>national and local transboundary character needing planning coordination</a:t>
            </a:r>
            <a:r>
              <a:rPr lang="en-GB" sz="1800" dirty="0"/>
              <a:t>, are structured at 3 levels:</a:t>
            </a:r>
          </a:p>
          <a:p>
            <a:pPr marL="342900" lvl="0" indent="-342900" algn="just">
              <a:buFont typeface="Arial" panose="020B0604020202020204" pitchFamily="34" charset="0"/>
              <a:buChar char="•"/>
            </a:pPr>
            <a:r>
              <a:rPr lang="en-GB" sz="1800" b="1" dirty="0"/>
              <a:t>Strategic level</a:t>
            </a:r>
            <a:r>
              <a:rPr lang="en-GB" sz="1800" dirty="0"/>
              <a:t>, which defines the </a:t>
            </a:r>
            <a:r>
              <a:rPr lang="en-GB" sz="1800" b="1" dirty="0"/>
              <a:t>main themes </a:t>
            </a:r>
            <a:r>
              <a:rPr lang="en-GB" sz="1800" dirty="0"/>
              <a:t>for which to be developed specific project activities and deliverables;</a:t>
            </a:r>
            <a:endParaRPr lang="it-IT" sz="1800" dirty="0"/>
          </a:p>
          <a:p>
            <a:pPr marL="342900" lvl="0" indent="-342900" algn="just">
              <a:buFont typeface="Arial" panose="020B0604020202020204" pitchFamily="34" charset="0"/>
              <a:buChar char="•"/>
            </a:pPr>
            <a:r>
              <a:rPr lang="en-GB" sz="1800" b="1" dirty="0"/>
              <a:t>Sectoral level</a:t>
            </a:r>
            <a:r>
              <a:rPr lang="en-GB" sz="1800" dirty="0"/>
              <a:t>, which defines </a:t>
            </a:r>
            <a:r>
              <a:rPr lang="en-GB" sz="1800" b="1" dirty="0"/>
              <a:t>specific activities and deliverables </a:t>
            </a:r>
            <a:r>
              <a:rPr lang="en-GB" sz="1800" dirty="0"/>
              <a:t>to be developed for each theme;</a:t>
            </a:r>
            <a:endParaRPr lang="it-IT" sz="1800" dirty="0"/>
          </a:p>
          <a:p>
            <a:pPr marL="342900" lvl="0" indent="-342900" algn="just">
              <a:buFont typeface="Arial" panose="020B0604020202020204" pitchFamily="34" charset="0"/>
              <a:buChar char="•"/>
            </a:pPr>
            <a:r>
              <a:rPr lang="en-GB" sz="1800" b="1" dirty="0"/>
              <a:t>Operational/activity level</a:t>
            </a:r>
            <a:r>
              <a:rPr lang="en-GB" sz="1800" dirty="0"/>
              <a:t>, which deals with the operational implementation of the activities at </a:t>
            </a:r>
            <a:r>
              <a:rPr lang="en-GB" sz="1800" b="1" dirty="0"/>
              <a:t>joint/transboundary </a:t>
            </a:r>
            <a:r>
              <a:rPr lang="en-GB" sz="1800" dirty="0"/>
              <a:t>or a </a:t>
            </a:r>
            <a:r>
              <a:rPr lang="en-GB" sz="1800" b="1" dirty="0"/>
              <a:t>local/site specific level</a:t>
            </a:r>
            <a:r>
              <a:rPr lang="en-GB" sz="1800" dirty="0"/>
              <a:t>.</a:t>
            </a:r>
            <a:endParaRPr lang="hr-HR" dirty="0"/>
          </a:p>
        </p:txBody>
      </p:sp>
    </p:spTree>
    <p:extLst>
      <p:ext uri="{BB962C8B-B14F-4D97-AF65-F5344CB8AC3E}">
        <p14:creationId xmlns:p14="http://schemas.microsoft.com/office/powerpoint/2010/main" val="2363817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Identified goals for the CAMP Otranto </a:t>
            </a:r>
            <a:endParaRPr lang="hr-HR" dirty="0"/>
          </a:p>
        </p:txBody>
      </p:sp>
      <p:sp>
        <p:nvSpPr>
          <p:cNvPr id="3" name="Content Placeholder 2"/>
          <p:cNvSpPr>
            <a:spLocks noGrp="1"/>
          </p:cNvSpPr>
          <p:nvPr>
            <p:ph idx="1"/>
          </p:nvPr>
        </p:nvSpPr>
        <p:spPr/>
        <p:txBody>
          <a:bodyPr>
            <a:normAutofit/>
          </a:bodyPr>
          <a:lstStyle/>
          <a:p>
            <a:pPr marL="363538" indent="-363538" algn="just">
              <a:lnSpc>
                <a:spcPct val="120000"/>
              </a:lnSpc>
              <a:spcBef>
                <a:spcPts val="600"/>
              </a:spcBef>
              <a:spcAft>
                <a:spcPts val="600"/>
              </a:spcAft>
              <a:buAutoNum type="arabicParenR"/>
            </a:pPr>
            <a:r>
              <a:rPr lang="en-GB" sz="1800" b="1" u="sng" dirty="0"/>
              <a:t>A strategic objective</a:t>
            </a:r>
            <a:r>
              <a:rPr lang="en-GB" sz="1800" b="1" dirty="0"/>
              <a:t>: </a:t>
            </a:r>
            <a:r>
              <a:rPr lang="en-GB" sz="1800" dirty="0"/>
              <a:t>testing the transboundary integrated management of coastal areas (both implementing the ICZM Protocol and the MSP), with actions aiming at</a:t>
            </a:r>
          </a:p>
          <a:p>
            <a:pPr marL="1005195" lvl="1" indent="-514350" algn="just">
              <a:lnSpc>
                <a:spcPct val="120000"/>
              </a:lnSpc>
              <a:spcBef>
                <a:spcPts val="600"/>
              </a:spcBef>
              <a:spcAft>
                <a:spcPts val="600"/>
              </a:spcAft>
              <a:buFont typeface="+mj-lt"/>
              <a:buAutoNum type="romanLcPeriod"/>
            </a:pPr>
            <a:r>
              <a:rPr lang="en-GB" sz="2200" b="1" dirty="0"/>
              <a:t>reduction of pollution </a:t>
            </a:r>
            <a:r>
              <a:rPr lang="en-GB" sz="2200" dirty="0"/>
              <a:t>(marine litter); </a:t>
            </a:r>
          </a:p>
          <a:p>
            <a:pPr marL="1005195" lvl="1" indent="-514350" algn="just">
              <a:lnSpc>
                <a:spcPct val="120000"/>
              </a:lnSpc>
              <a:spcBef>
                <a:spcPts val="600"/>
              </a:spcBef>
              <a:spcAft>
                <a:spcPts val="600"/>
              </a:spcAft>
              <a:buFont typeface="+mj-lt"/>
              <a:buAutoNum type="romanLcPeriod"/>
            </a:pPr>
            <a:r>
              <a:rPr lang="en-GB" sz="2200" b="1" dirty="0"/>
              <a:t>improving sustainable tourism</a:t>
            </a:r>
            <a:r>
              <a:rPr lang="en-GB" sz="2200" dirty="0"/>
              <a:t>; </a:t>
            </a:r>
          </a:p>
          <a:p>
            <a:pPr marL="1005195" lvl="1" indent="-514350" algn="just">
              <a:lnSpc>
                <a:spcPct val="120000"/>
              </a:lnSpc>
              <a:spcBef>
                <a:spcPts val="600"/>
              </a:spcBef>
              <a:spcAft>
                <a:spcPts val="600"/>
              </a:spcAft>
              <a:buFont typeface="+mj-lt"/>
              <a:buAutoNum type="romanLcPeriod"/>
            </a:pPr>
            <a:r>
              <a:rPr lang="en-GB" sz="2200" b="1" dirty="0"/>
              <a:t>enhancing conservation of natural habitats and biodiversity</a:t>
            </a:r>
            <a:r>
              <a:rPr lang="en-GB" sz="2200" dirty="0"/>
              <a:t>, in particular through marine and costal protected areas and OECM.</a:t>
            </a:r>
          </a:p>
        </p:txBody>
      </p:sp>
    </p:spTree>
    <p:extLst>
      <p:ext uri="{BB962C8B-B14F-4D97-AF65-F5344CB8AC3E}">
        <p14:creationId xmlns:p14="http://schemas.microsoft.com/office/powerpoint/2010/main" val="923176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Identified goals for the CAMP Otranto </a:t>
            </a:r>
            <a:endParaRPr lang="hr-HR" dirty="0"/>
          </a:p>
        </p:txBody>
      </p:sp>
      <p:sp>
        <p:nvSpPr>
          <p:cNvPr id="3" name="Content Placeholder 2"/>
          <p:cNvSpPr>
            <a:spLocks noGrp="1"/>
          </p:cNvSpPr>
          <p:nvPr>
            <p:ph idx="1"/>
          </p:nvPr>
        </p:nvSpPr>
        <p:spPr/>
        <p:txBody>
          <a:bodyPr>
            <a:normAutofit fontScale="92500"/>
          </a:bodyPr>
          <a:lstStyle/>
          <a:p>
            <a:pPr marL="363538" indent="-363538" algn="just">
              <a:lnSpc>
                <a:spcPct val="150000"/>
              </a:lnSpc>
              <a:spcBef>
                <a:spcPts val="600"/>
              </a:spcBef>
              <a:spcAft>
                <a:spcPts val="600"/>
              </a:spcAft>
              <a:buNone/>
            </a:pPr>
            <a:r>
              <a:rPr lang="en-GB" sz="1800" b="1" dirty="0"/>
              <a:t>2) </a:t>
            </a:r>
            <a:r>
              <a:rPr lang="hr-HR" sz="1800" b="1" dirty="0"/>
              <a:t>	</a:t>
            </a:r>
            <a:r>
              <a:rPr lang="en-GB" sz="1800" b="1" u="sng" dirty="0"/>
              <a:t>Specific</a:t>
            </a:r>
            <a:r>
              <a:rPr lang="en-GB" sz="1800" u="sng" dirty="0"/>
              <a:t> </a:t>
            </a:r>
            <a:r>
              <a:rPr lang="en-GB" sz="1800" b="1" u="sng" dirty="0"/>
              <a:t>joint/transboundary complementary objectives </a:t>
            </a:r>
            <a:r>
              <a:rPr lang="en-GB" sz="1800" dirty="0"/>
              <a:t>with activities specifically targeted on the identified themes: </a:t>
            </a:r>
          </a:p>
          <a:p>
            <a:pPr marL="890895" lvl="1" indent="-400050" algn="just">
              <a:lnSpc>
                <a:spcPct val="150000"/>
              </a:lnSpc>
              <a:spcBef>
                <a:spcPts val="600"/>
              </a:spcBef>
              <a:spcAft>
                <a:spcPts val="600"/>
              </a:spcAft>
              <a:buFont typeface="+mj-lt"/>
              <a:buAutoNum type="romanLcPeriod"/>
            </a:pPr>
            <a:r>
              <a:rPr lang="en-US" sz="2200" dirty="0"/>
              <a:t>developing specific recommendation on the best application and implementation of the </a:t>
            </a:r>
            <a:r>
              <a:rPr lang="en-US" sz="2200" b="1" dirty="0"/>
              <a:t>Methodological Guidance of the CRF</a:t>
            </a:r>
            <a:r>
              <a:rPr lang="en-US" sz="2200" dirty="0"/>
              <a:t> for ICZM, on the basis of its testing in the project area; </a:t>
            </a:r>
          </a:p>
          <a:p>
            <a:pPr marL="890895" lvl="1" indent="-400050" algn="just">
              <a:lnSpc>
                <a:spcPct val="150000"/>
              </a:lnSpc>
              <a:spcBef>
                <a:spcPts val="600"/>
              </a:spcBef>
              <a:spcAft>
                <a:spcPts val="600"/>
              </a:spcAft>
              <a:buFont typeface="+mj-lt"/>
              <a:buAutoNum type="romanLcPeriod"/>
            </a:pPr>
            <a:r>
              <a:rPr lang="en-GB" sz="2200" dirty="0"/>
              <a:t>exchanging experiences and collaboration between Albania and Italy in the </a:t>
            </a:r>
            <a:r>
              <a:rPr lang="en-GB" sz="2200" b="1" dirty="0"/>
              <a:t>implementation of the ICZM </a:t>
            </a:r>
            <a:r>
              <a:rPr lang="en-GB" sz="2200" dirty="0"/>
              <a:t>and in the </a:t>
            </a:r>
            <a:r>
              <a:rPr lang="en-GB" sz="2200" b="1" dirty="0"/>
              <a:t>maritime spatial planning</a:t>
            </a:r>
            <a:r>
              <a:rPr lang="en-GB" sz="2200" dirty="0"/>
              <a:t>.</a:t>
            </a:r>
          </a:p>
          <a:p>
            <a:pPr marL="0" indent="0">
              <a:lnSpc>
                <a:spcPct val="150000"/>
              </a:lnSpc>
              <a:spcBef>
                <a:spcPts val="600"/>
              </a:spcBef>
              <a:spcAft>
                <a:spcPts val="600"/>
              </a:spcAft>
              <a:buNone/>
            </a:pPr>
            <a:endParaRPr lang="en-GB" sz="1900" dirty="0"/>
          </a:p>
        </p:txBody>
      </p:sp>
    </p:spTree>
    <p:extLst>
      <p:ext uri="{BB962C8B-B14F-4D97-AF65-F5344CB8AC3E}">
        <p14:creationId xmlns:p14="http://schemas.microsoft.com/office/powerpoint/2010/main" val="2056231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Identified goals for the CAMP Otranto </a:t>
            </a:r>
            <a:endParaRPr lang="hr-HR" dirty="0"/>
          </a:p>
        </p:txBody>
      </p:sp>
      <p:sp>
        <p:nvSpPr>
          <p:cNvPr id="3" name="Content Placeholder 2"/>
          <p:cNvSpPr>
            <a:spLocks noGrp="1"/>
          </p:cNvSpPr>
          <p:nvPr>
            <p:ph idx="1"/>
          </p:nvPr>
        </p:nvSpPr>
        <p:spPr/>
        <p:txBody>
          <a:bodyPr>
            <a:normAutofit fontScale="92500"/>
          </a:bodyPr>
          <a:lstStyle/>
          <a:p>
            <a:pPr marL="363538" indent="-363538" algn="just">
              <a:lnSpc>
                <a:spcPct val="130000"/>
              </a:lnSpc>
              <a:spcBef>
                <a:spcPts val="600"/>
              </a:spcBef>
              <a:spcAft>
                <a:spcPts val="600"/>
              </a:spcAft>
              <a:buNone/>
            </a:pPr>
            <a:r>
              <a:rPr lang="en-US" sz="1800" b="1" dirty="0"/>
              <a:t>3) </a:t>
            </a:r>
            <a:r>
              <a:rPr lang="hr-HR" sz="1800" b="1" dirty="0"/>
              <a:t>	</a:t>
            </a:r>
            <a:r>
              <a:rPr lang="en-US" sz="1800" b="1" u="sng" dirty="0"/>
              <a:t>Operational implementation of the activities at a local/site specific level </a:t>
            </a:r>
            <a:r>
              <a:rPr lang="en-US" sz="1800" dirty="0"/>
              <a:t>to improve the knowledge on BC, ICZM and MSP, and the related EU instruments, at the local level: </a:t>
            </a:r>
          </a:p>
          <a:p>
            <a:pPr marL="1005195" lvl="1" indent="-514350" algn="just">
              <a:lnSpc>
                <a:spcPct val="130000"/>
              </a:lnSpc>
              <a:buFont typeface="+mj-lt"/>
              <a:buAutoNum type="romanLcPeriod"/>
            </a:pPr>
            <a:r>
              <a:rPr lang="en-US" sz="2200" dirty="0"/>
              <a:t>establishing and implementing an </a:t>
            </a:r>
            <a:r>
              <a:rPr lang="en-US" sz="2200" b="1" dirty="0"/>
              <a:t>ICZM management system and audit scheme </a:t>
            </a:r>
            <a:r>
              <a:rPr lang="en-US" sz="2200" dirty="0"/>
              <a:t>(ICZM SAS) to guarantee the coherence, homogenization and interlinkages among the different project activities; </a:t>
            </a:r>
          </a:p>
          <a:p>
            <a:pPr marL="1005195" lvl="1" indent="-514350" algn="just">
              <a:lnSpc>
                <a:spcPct val="130000"/>
              </a:lnSpc>
              <a:buFont typeface="+mj-lt"/>
              <a:buAutoNum type="romanLcPeriod"/>
            </a:pPr>
            <a:r>
              <a:rPr lang="en-GB" sz="2200" dirty="0"/>
              <a:t>developing a </a:t>
            </a:r>
            <a:r>
              <a:rPr lang="en-GB" sz="2200" b="1" dirty="0"/>
              <a:t>Concept Note on MSP for the Albanian side</a:t>
            </a:r>
            <a:r>
              <a:rPr lang="en-GB" sz="2200" dirty="0"/>
              <a:t>, on the basis of the Italian experiences into the implementation of MSP Directive and considering the Conceptual Framework of MSP developing within the CRF for ICZM.</a:t>
            </a:r>
            <a:endParaRPr lang="it-IT" sz="2200" dirty="0"/>
          </a:p>
          <a:p>
            <a:pPr marL="0" indent="0">
              <a:lnSpc>
                <a:spcPct val="130000"/>
              </a:lnSpc>
              <a:spcBef>
                <a:spcPts val="600"/>
              </a:spcBef>
              <a:spcAft>
                <a:spcPts val="600"/>
              </a:spcAft>
              <a:buNone/>
            </a:pPr>
            <a:endParaRPr lang="en-GB" sz="1900" dirty="0"/>
          </a:p>
        </p:txBody>
      </p:sp>
    </p:spTree>
    <p:extLst>
      <p:ext uri="{BB962C8B-B14F-4D97-AF65-F5344CB8AC3E}">
        <p14:creationId xmlns:p14="http://schemas.microsoft.com/office/powerpoint/2010/main" val="430654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736615" y="840152"/>
            <a:ext cx="7670770" cy="1446690"/>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ctr"/>
            <a:r>
              <a:rPr lang="it-IT" dirty="0" err="1">
                <a:solidFill>
                  <a:srgbClr val="00AEEF"/>
                </a:solidFill>
              </a:rPr>
              <a:t>Thank</a:t>
            </a:r>
            <a:r>
              <a:rPr lang="it-IT" dirty="0">
                <a:solidFill>
                  <a:srgbClr val="00AEEF"/>
                </a:solidFill>
              </a:rPr>
              <a:t> </a:t>
            </a:r>
            <a:r>
              <a:rPr lang="it-IT" dirty="0" err="1">
                <a:solidFill>
                  <a:srgbClr val="00AEEF"/>
                </a:solidFill>
              </a:rPr>
              <a:t>you</a:t>
            </a:r>
            <a:r>
              <a:rPr lang="it-IT" dirty="0">
                <a:solidFill>
                  <a:srgbClr val="00AEEF"/>
                </a:solidFill>
              </a:rPr>
              <a:t>!</a:t>
            </a:r>
          </a:p>
          <a:p>
            <a:pPr algn="ctr"/>
            <a:r>
              <a:rPr lang="it-IT" dirty="0">
                <a:solidFill>
                  <a:srgbClr val="0070C0"/>
                </a:solidFill>
              </a:rPr>
              <a:t>E</a:t>
            </a:r>
            <a:r>
              <a:rPr lang="el-GR" dirty="0" err="1">
                <a:solidFill>
                  <a:srgbClr val="0070C0"/>
                </a:solidFill>
              </a:rPr>
              <a:t>υχαριστίες</a:t>
            </a:r>
            <a:r>
              <a:rPr lang="it-IT" dirty="0">
                <a:solidFill>
                  <a:srgbClr val="0070C0"/>
                </a:solidFill>
              </a:rPr>
              <a:t>!</a:t>
            </a:r>
            <a:endParaRPr lang="it-IT" dirty="0">
              <a:solidFill>
                <a:srgbClr val="00AEEF"/>
              </a:solidFill>
            </a:endParaRPr>
          </a:p>
          <a:p>
            <a:pPr algn="ctr"/>
            <a:endParaRPr lang="it-IT" dirty="0">
              <a:solidFill>
                <a:srgbClr val="00AEEF"/>
              </a:solidFill>
            </a:endParaRPr>
          </a:p>
        </p:txBody>
      </p:sp>
      <p:pic>
        <p:nvPicPr>
          <p:cNvPr id="12" name="Picture 11">
            <a:extLst>
              <a:ext uri="{FF2B5EF4-FFF2-40B4-BE49-F238E27FC236}">
                <a16:creationId xmlns:a16="http://schemas.microsoft.com/office/drawing/2014/main" id="{1F815B0B-2E47-4B3D-823F-802B8D3D08D7}"/>
              </a:ext>
            </a:extLst>
          </p:cNvPr>
          <p:cNvPicPr>
            <a:picLocks noChangeAspect="1"/>
          </p:cNvPicPr>
          <p:nvPr/>
        </p:nvPicPr>
        <p:blipFill>
          <a:blip r:embed="rId3" cstate="print"/>
          <a:stretch>
            <a:fillRect/>
          </a:stretch>
        </p:blipFill>
        <p:spPr>
          <a:xfrm>
            <a:off x="6718446" y="322107"/>
            <a:ext cx="2025762" cy="720000"/>
          </a:xfrm>
          <a:prstGeom prst="rect">
            <a:avLst/>
          </a:prstGeom>
        </p:spPr>
      </p:pic>
      <p:pic>
        <p:nvPicPr>
          <p:cNvPr id="15" name="Immagine 3">
            <a:extLst>
              <a:ext uri="{FF2B5EF4-FFF2-40B4-BE49-F238E27FC236}">
                <a16:creationId xmlns:a16="http://schemas.microsoft.com/office/drawing/2014/main" id="{B25B9026-CFED-9A4C-9340-1F0B3F15FE61}"/>
              </a:ext>
            </a:extLst>
          </p:cNvPr>
          <p:cNvPicPr>
            <a:picLocks noChangeAspect="1"/>
          </p:cNvPicPr>
          <p:nvPr/>
        </p:nvPicPr>
        <p:blipFill>
          <a:blip r:embed="rId4"/>
          <a:stretch>
            <a:fillRect/>
          </a:stretch>
        </p:blipFill>
        <p:spPr>
          <a:xfrm>
            <a:off x="173" y="2567967"/>
            <a:ext cx="9144000" cy="3767665"/>
          </a:xfrm>
          <a:prstGeom prst="rect">
            <a:avLst/>
          </a:prstGeom>
        </p:spPr>
      </p:pic>
      <p:sp>
        <p:nvSpPr>
          <p:cNvPr id="17" name="CasellaDiTesto 14">
            <a:extLst>
              <a:ext uri="{FF2B5EF4-FFF2-40B4-BE49-F238E27FC236}">
                <a16:creationId xmlns:a16="http://schemas.microsoft.com/office/drawing/2014/main" id="{893149D8-71F7-4F4F-B824-36FBE79DF7FD}"/>
              </a:ext>
            </a:extLst>
          </p:cNvPr>
          <p:cNvSpPr txBox="1"/>
          <p:nvPr/>
        </p:nvSpPr>
        <p:spPr>
          <a:xfrm>
            <a:off x="6191319" y="4766061"/>
            <a:ext cx="2552889" cy="1384995"/>
          </a:xfrm>
          <a:prstGeom prst="rect">
            <a:avLst/>
          </a:prstGeom>
          <a:noFill/>
        </p:spPr>
        <p:txBody>
          <a:bodyPr wrap="square" rtlCol="0">
            <a:spAutoFit/>
          </a:bodyPr>
          <a:lstStyle/>
          <a:p>
            <a:r>
              <a:rPr lang="it-IT" sz="1200" b="1" dirty="0">
                <a:solidFill>
                  <a:schemeClr val="bg1"/>
                </a:solidFill>
                <a:latin typeface="Roboto Regular"/>
              </a:rPr>
              <a:t>Avv. Daniela Addis</a:t>
            </a:r>
            <a:br>
              <a:rPr lang="it-IT" sz="1200" dirty="0">
                <a:solidFill>
                  <a:schemeClr val="bg1"/>
                </a:solidFill>
                <a:latin typeface="Roboto Regular"/>
              </a:rPr>
            </a:br>
            <a:r>
              <a:rPr lang="it-IT" sz="1200" i="1" dirty="0">
                <a:solidFill>
                  <a:schemeClr val="bg1"/>
                </a:solidFill>
                <a:latin typeface="Roboto Regular"/>
              </a:rPr>
              <a:t>Law </a:t>
            </a:r>
            <a:r>
              <a:rPr lang="it-IT" sz="1200" i="1" dirty="0" err="1">
                <a:solidFill>
                  <a:schemeClr val="bg1"/>
                </a:solidFill>
                <a:latin typeface="Roboto Regular"/>
              </a:rPr>
              <a:t>Firm</a:t>
            </a:r>
            <a:endParaRPr lang="it-IT" sz="1200" i="1" dirty="0">
              <a:solidFill>
                <a:schemeClr val="bg1"/>
              </a:solidFill>
              <a:latin typeface="Roboto Regular"/>
            </a:endParaRPr>
          </a:p>
          <a:p>
            <a:r>
              <a:rPr lang="it-IT" sz="1200" i="1" dirty="0" err="1">
                <a:solidFill>
                  <a:schemeClr val="bg1"/>
                </a:solidFill>
                <a:latin typeface="Roboto Regular"/>
              </a:rPr>
              <a:t>Environment&amp;Sea</a:t>
            </a:r>
            <a:br>
              <a:rPr lang="it-IT" sz="1200" dirty="0">
                <a:solidFill>
                  <a:schemeClr val="bg1"/>
                </a:solidFill>
                <a:latin typeface="Roboto Regular"/>
              </a:rPr>
            </a:br>
            <a:r>
              <a:rPr lang="it-IT" sz="1200" dirty="0">
                <a:solidFill>
                  <a:schemeClr val="bg1"/>
                </a:solidFill>
                <a:latin typeface="Roboto Regular"/>
              </a:rPr>
              <a:t>Rome IT</a:t>
            </a:r>
            <a:br>
              <a:rPr lang="it-IT" sz="1200" dirty="0">
                <a:solidFill>
                  <a:schemeClr val="bg1"/>
                </a:solidFill>
                <a:latin typeface="Roboto Regular"/>
              </a:rPr>
            </a:br>
            <a:endParaRPr lang="it-IT" sz="1200" dirty="0">
              <a:solidFill>
                <a:schemeClr val="bg1"/>
              </a:solidFill>
              <a:latin typeface="Roboto Regular"/>
            </a:endParaRPr>
          </a:p>
          <a:p>
            <a:r>
              <a:rPr lang="it-IT" sz="1200" dirty="0">
                <a:solidFill>
                  <a:schemeClr val="bg1"/>
                </a:solidFill>
                <a:latin typeface="Roboto Regular"/>
              </a:rPr>
              <a:t>tel.  +39 </a:t>
            </a:r>
            <a:r>
              <a:rPr lang="it-IT" sz="1200">
                <a:solidFill>
                  <a:schemeClr val="bg1"/>
                </a:solidFill>
                <a:latin typeface="Roboto Regular"/>
              </a:rPr>
              <a:t>351 622 </a:t>
            </a:r>
            <a:r>
              <a:rPr lang="it-IT" sz="1200" dirty="0">
                <a:solidFill>
                  <a:schemeClr val="bg1"/>
                </a:solidFill>
                <a:latin typeface="Roboto Regular"/>
              </a:rPr>
              <a:t>9550</a:t>
            </a:r>
            <a:br>
              <a:rPr lang="it-IT" sz="1200" dirty="0">
                <a:solidFill>
                  <a:schemeClr val="bg1"/>
                </a:solidFill>
                <a:latin typeface="Roboto Regular"/>
              </a:rPr>
            </a:br>
            <a:r>
              <a:rPr lang="it-IT" sz="1200" dirty="0">
                <a:solidFill>
                  <a:schemeClr val="bg1"/>
                </a:solidFill>
                <a:latin typeface="Roboto Regular"/>
              </a:rPr>
              <a:t>E-mail: daniela.addis@me.com -</a:t>
            </a:r>
          </a:p>
        </p:txBody>
      </p:sp>
      <p:sp>
        <p:nvSpPr>
          <p:cNvPr id="18" name="CasellaDiTesto 16">
            <a:extLst>
              <a:ext uri="{FF2B5EF4-FFF2-40B4-BE49-F238E27FC236}">
                <a16:creationId xmlns:a16="http://schemas.microsoft.com/office/drawing/2014/main" id="{4D9DC16B-C8A5-254F-843E-093B853967B7}"/>
              </a:ext>
            </a:extLst>
          </p:cNvPr>
          <p:cNvSpPr txBox="1"/>
          <p:nvPr/>
        </p:nvSpPr>
        <p:spPr>
          <a:xfrm>
            <a:off x="7274412" y="6414802"/>
            <a:ext cx="1628907" cy="276999"/>
          </a:xfrm>
          <a:prstGeom prst="rect">
            <a:avLst/>
          </a:prstGeom>
          <a:noFill/>
        </p:spPr>
        <p:txBody>
          <a:bodyPr wrap="none" rtlCol="0">
            <a:spAutoFit/>
          </a:bodyPr>
          <a:lstStyle/>
          <a:p>
            <a:r>
              <a:rPr lang="it-IT" sz="1200" i="1" dirty="0"/>
              <a:t>Photo: Patrizia Mascia</a:t>
            </a:r>
          </a:p>
        </p:txBody>
      </p:sp>
    </p:spTree>
    <p:extLst>
      <p:ext uri="{BB962C8B-B14F-4D97-AF65-F5344CB8AC3E}">
        <p14:creationId xmlns:p14="http://schemas.microsoft.com/office/powerpoint/2010/main" val="165156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a:t>Summary</a:t>
            </a:r>
            <a:endParaRPr lang="hr-HR" dirty="0"/>
          </a:p>
        </p:txBody>
      </p:sp>
      <p:sp>
        <p:nvSpPr>
          <p:cNvPr id="6" name="Content Placeholder 5"/>
          <p:cNvSpPr>
            <a:spLocks noGrp="1"/>
          </p:cNvSpPr>
          <p:nvPr>
            <p:ph idx="1"/>
          </p:nvPr>
        </p:nvSpPr>
        <p:spPr/>
        <p:txBody>
          <a:bodyPr>
            <a:normAutofit/>
          </a:bodyPr>
          <a:lstStyle/>
          <a:p>
            <a:pPr algn="just">
              <a:lnSpc>
                <a:spcPct val="150000"/>
              </a:lnSpc>
              <a:spcBef>
                <a:spcPts val="600"/>
              </a:spcBef>
              <a:spcAft>
                <a:spcPts val="600"/>
              </a:spcAft>
              <a:buFont typeface="Arial" panose="020B0604020202020204" pitchFamily="34" charset="0"/>
              <a:buChar char="•"/>
            </a:pPr>
            <a:r>
              <a:rPr lang="it-IT" dirty="0" err="1"/>
              <a:t>Introducing</a:t>
            </a:r>
            <a:r>
              <a:rPr lang="it-IT" dirty="0"/>
              <a:t> the CAMP area</a:t>
            </a:r>
          </a:p>
          <a:p>
            <a:pPr algn="just">
              <a:lnSpc>
                <a:spcPct val="150000"/>
              </a:lnSpc>
              <a:spcBef>
                <a:spcPts val="600"/>
              </a:spcBef>
              <a:spcAft>
                <a:spcPts val="600"/>
              </a:spcAft>
              <a:buFont typeface="Arial" panose="020B0604020202020204" pitchFamily="34" charset="0"/>
              <a:buChar char="•"/>
            </a:pPr>
            <a:r>
              <a:rPr lang="it-IT" dirty="0" err="1"/>
              <a:t>Main</a:t>
            </a:r>
            <a:r>
              <a:rPr lang="it-IT" dirty="0"/>
              <a:t> </a:t>
            </a:r>
            <a:r>
              <a:rPr lang="it-IT" dirty="0" err="1"/>
              <a:t>issues</a:t>
            </a:r>
            <a:r>
              <a:rPr lang="it-IT" dirty="0"/>
              <a:t> </a:t>
            </a:r>
          </a:p>
          <a:p>
            <a:pPr algn="just">
              <a:lnSpc>
                <a:spcPct val="150000"/>
              </a:lnSpc>
              <a:spcBef>
                <a:spcPts val="600"/>
              </a:spcBef>
              <a:spcAft>
                <a:spcPts val="600"/>
              </a:spcAft>
              <a:buFont typeface="Arial" panose="020B0604020202020204" pitchFamily="34" charset="0"/>
              <a:buChar char="•"/>
            </a:pPr>
            <a:r>
              <a:rPr lang="it-IT" dirty="0" err="1"/>
              <a:t>Proposed</a:t>
            </a:r>
            <a:r>
              <a:rPr lang="it-IT" dirty="0"/>
              <a:t> </a:t>
            </a:r>
            <a:r>
              <a:rPr lang="it-IT" dirty="0" err="1"/>
              <a:t>activities</a:t>
            </a:r>
            <a:endParaRPr lang="it-IT" dirty="0"/>
          </a:p>
        </p:txBody>
      </p:sp>
    </p:spTree>
    <p:extLst>
      <p:ext uri="{BB962C8B-B14F-4D97-AF65-F5344CB8AC3E}">
        <p14:creationId xmlns:p14="http://schemas.microsoft.com/office/powerpoint/2010/main" val="79697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6">
            <a:extLst>
              <a:ext uri="{FF2B5EF4-FFF2-40B4-BE49-F238E27FC236}">
                <a16:creationId xmlns:a16="http://schemas.microsoft.com/office/drawing/2014/main" id="{965437F7-145F-EF4C-B35C-DC63644F69A2}"/>
              </a:ext>
            </a:extLst>
          </p:cNvPr>
          <p:cNvPicPr>
            <a:picLocks noChangeAspect="1"/>
          </p:cNvPicPr>
          <p:nvPr/>
        </p:nvPicPr>
        <p:blipFill rotWithShape="1">
          <a:blip r:embed="rId3">
            <a:extLst>
              <a:ext uri="{28A0092B-C50C-407E-A947-70E740481C1C}">
                <a14:useLocalDpi xmlns:a14="http://schemas.microsoft.com/office/drawing/2010/main" val="0"/>
              </a:ext>
            </a:extLst>
          </a:blip>
          <a:srcRect t="3039"/>
          <a:stretch/>
        </p:blipFill>
        <p:spPr bwMode="auto">
          <a:xfrm>
            <a:off x="457199" y="4249291"/>
            <a:ext cx="2648907" cy="1965465"/>
          </a:xfrm>
          <a:prstGeom prst="rect">
            <a:avLst/>
          </a:prstGeom>
          <a:noFill/>
          <a:ln>
            <a:noFill/>
          </a:ln>
        </p:spPr>
      </p:pic>
      <p:sp>
        <p:nvSpPr>
          <p:cNvPr id="2" name="Title 1"/>
          <p:cNvSpPr>
            <a:spLocks noGrp="1"/>
          </p:cNvSpPr>
          <p:nvPr>
            <p:ph type="title"/>
          </p:nvPr>
        </p:nvSpPr>
        <p:spPr/>
        <p:txBody>
          <a:bodyPr/>
          <a:lstStyle/>
          <a:p>
            <a:r>
              <a:rPr lang="it-IT" dirty="0"/>
              <a:t>Otranto CAMP area</a:t>
            </a:r>
          </a:p>
        </p:txBody>
      </p:sp>
      <p:pic>
        <p:nvPicPr>
          <p:cNvPr id="7" name="Picture 16" descr="Immagine che contiene mappa, tavolo&#10;&#10;Descrizione generata automaticamente">
            <a:extLst>
              <a:ext uri="{FF2B5EF4-FFF2-40B4-BE49-F238E27FC236}">
                <a16:creationId xmlns:a16="http://schemas.microsoft.com/office/drawing/2014/main" id="{9FE4F955-4376-A649-9814-320285859FB8}"/>
              </a:ext>
            </a:extLst>
          </p:cNvPr>
          <p:cNvPicPr>
            <a:picLocks noChangeAspect="1"/>
          </p:cNvPicPr>
          <p:nvPr/>
        </p:nvPicPr>
        <p:blipFill>
          <a:blip r:embed="rId4"/>
          <a:stretch>
            <a:fillRect/>
          </a:stretch>
        </p:blipFill>
        <p:spPr>
          <a:xfrm>
            <a:off x="457198" y="1236339"/>
            <a:ext cx="5580695" cy="3012952"/>
          </a:xfrm>
          <a:prstGeom prst="rect">
            <a:avLst/>
          </a:prstGeom>
        </p:spPr>
      </p:pic>
      <p:sp>
        <p:nvSpPr>
          <p:cNvPr id="10" name="CasellaDiTesto 2">
            <a:extLst>
              <a:ext uri="{FF2B5EF4-FFF2-40B4-BE49-F238E27FC236}">
                <a16:creationId xmlns:a16="http://schemas.microsoft.com/office/drawing/2014/main" id="{8B05D726-BD8F-FF45-9CC6-39CCCCBC278E}"/>
              </a:ext>
            </a:extLst>
          </p:cNvPr>
          <p:cNvSpPr txBox="1"/>
          <p:nvPr/>
        </p:nvSpPr>
        <p:spPr>
          <a:xfrm>
            <a:off x="6281530" y="4545936"/>
            <a:ext cx="2546710" cy="461665"/>
          </a:xfrm>
          <a:prstGeom prst="rect">
            <a:avLst/>
          </a:prstGeom>
          <a:noFill/>
        </p:spPr>
        <p:txBody>
          <a:bodyPr wrap="square" rtlCol="0">
            <a:spAutoFit/>
          </a:bodyPr>
          <a:lstStyle/>
          <a:p>
            <a:pPr algn="just"/>
            <a:r>
              <a:rPr lang="en-GB" sz="1200" dirty="0">
                <a:latin typeface="Roboto Regular"/>
              </a:rPr>
              <a:t>The coastal unit of the competent </a:t>
            </a:r>
          </a:p>
          <a:p>
            <a:pPr algn="just"/>
            <a:r>
              <a:rPr lang="en-GB" sz="1200" b="1" dirty="0" err="1">
                <a:latin typeface="Roboto Regular"/>
              </a:rPr>
              <a:t>Vlora</a:t>
            </a:r>
            <a:r>
              <a:rPr lang="en-GB" sz="1200" b="1" dirty="0">
                <a:latin typeface="Roboto Regular"/>
              </a:rPr>
              <a:t> County</a:t>
            </a:r>
            <a:r>
              <a:rPr lang="en-GB" sz="1200" dirty="0">
                <a:latin typeface="Roboto Regular"/>
              </a:rPr>
              <a:t> in</a:t>
            </a:r>
            <a:r>
              <a:rPr lang="en-GB" sz="1200" b="1" dirty="0">
                <a:latin typeface="Roboto Regular"/>
              </a:rPr>
              <a:t> Albania </a:t>
            </a:r>
            <a:endParaRPr lang="it-IT" sz="1200" b="1" dirty="0">
              <a:latin typeface="Roboto Regular"/>
            </a:endParaRPr>
          </a:p>
        </p:txBody>
      </p:sp>
      <p:pic>
        <p:nvPicPr>
          <p:cNvPr id="12" name="Picture 1">
            <a:extLst>
              <a:ext uri="{FF2B5EF4-FFF2-40B4-BE49-F238E27FC236}">
                <a16:creationId xmlns:a16="http://schemas.microsoft.com/office/drawing/2014/main" id="{5535F381-4C54-3E4C-9785-B94663C47FC0}"/>
              </a:ext>
            </a:extLst>
          </p:cNvPr>
          <p:cNvPicPr>
            <a:picLocks/>
          </p:cNvPicPr>
          <p:nvPr/>
        </p:nvPicPr>
        <p:blipFill rotWithShape="1">
          <a:blip r:embed="rId5">
            <a:extLst>
              <a:ext uri="{28A0092B-C50C-407E-A947-70E740481C1C}">
                <a14:useLocalDpi xmlns:a14="http://schemas.microsoft.com/office/drawing/2010/main" val="0"/>
              </a:ext>
            </a:extLst>
          </a:blip>
          <a:srcRect b="3553"/>
          <a:stretch/>
        </p:blipFill>
        <p:spPr bwMode="auto">
          <a:xfrm>
            <a:off x="6281530" y="1274839"/>
            <a:ext cx="2546710" cy="3012952"/>
          </a:xfrm>
          <a:prstGeom prst="rect">
            <a:avLst/>
          </a:prstGeom>
          <a:noFill/>
          <a:ln>
            <a:noFill/>
          </a:ln>
          <a:extLst>
            <a:ext uri="{53640926-AAD7-44D8-BBD7-CCE9431645EC}">
              <a14:shadowObscured xmlns:a14="http://schemas.microsoft.com/office/drawing/2010/main"/>
            </a:ext>
          </a:extLst>
        </p:spPr>
      </p:pic>
      <p:sp>
        <p:nvSpPr>
          <p:cNvPr id="13" name="CasellaDiTesto 3">
            <a:extLst>
              <a:ext uri="{FF2B5EF4-FFF2-40B4-BE49-F238E27FC236}">
                <a16:creationId xmlns:a16="http://schemas.microsoft.com/office/drawing/2014/main" id="{CD4E7CD8-E177-2D4C-B1BD-0FBCC9607237}"/>
              </a:ext>
            </a:extLst>
          </p:cNvPr>
          <p:cNvSpPr txBox="1"/>
          <p:nvPr/>
        </p:nvSpPr>
        <p:spPr>
          <a:xfrm>
            <a:off x="3180316" y="5470409"/>
            <a:ext cx="2857577" cy="646331"/>
          </a:xfrm>
          <a:prstGeom prst="rect">
            <a:avLst/>
          </a:prstGeom>
          <a:noFill/>
        </p:spPr>
        <p:txBody>
          <a:bodyPr wrap="square" rtlCol="0">
            <a:spAutoFit/>
          </a:bodyPr>
          <a:lstStyle/>
          <a:p>
            <a:pPr algn="just"/>
            <a:r>
              <a:rPr lang="en-GB" sz="1200" b="1" dirty="0">
                <a:latin typeface="Roboto Regular"/>
              </a:rPr>
              <a:t>Puglia Region </a:t>
            </a:r>
            <a:r>
              <a:rPr lang="en-GB" sz="1200" dirty="0">
                <a:latin typeface="Roboto Regular"/>
              </a:rPr>
              <a:t>coastal units of the competent Administrative </a:t>
            </a:r>
            <a:r>
              <a:rPr lang="en-GB" sz="1200" b="1" dirty="0">
                <a:latin typeface="Roboto Regular"/>
              </a:rPr>
              <a:t>Provinces of Brindisi and Lecce</a:t>
            </a:r>
            <a:r>
              <a:rPr lang="en-GB" sz="1200" dirty="0">
                <a:latin typeface="Roboto Regular"/>
              </a:rPr>
              <a:t> in </a:t>
            </a:r>
            <a:r>
              <a:rPr lang="en-GB" sz="1200" b="1" dirty="0">
                <a:latin typeface="Roboto Regular"/>
              </a:rPr>
              <a:t>Italy</a:t>
            </a:r>
            <a:r>
              <a:rPr lang="en-GB" sz="1200" dirty="0">
                <a:latin typeface="Roboto Regular"/>
              </a:rPr>
              <a:t> </a:t>
            </a:r>
            <a:endParaRPr lang="it-IT" sz="1200" dirty="0">
              <a:latin typeface="Roboto Regular"/>
            </a:endParaRPr>
          </a:p>
        </p:txBody>
      </p:sp>
    </p:spTree>
    <p:extLst>
      <p:ext uri="{BB962C8B-B14F-4D97-AF65-F5344CB8AC3E}">
        <p14:creationId xmlns:p14="http://schemas.microsoft.com/office/powerpoint/2010/main" val="3870104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Otranto CAMP area’s aspects</a:t>
            </a:r>
            <a:endParaRPr lang="it-IT" dirty="0"/>
          </a:p>
        </p:txBody>
      </p:sp>
      <p:sp>
        <p:nvSpPr>
          <p:cNvPr id="5" name="Content Placeholder 4"/>
          <p:cNvSpPr>
            <a:spLocks noGrp="1"/>
          </p:cNvSpPr>
          <p:nvPr>
            <p:ph idx="1"/>
          </p:nvPr>
        </p:nvSpPr>
        <p:spPr/>
        <p:txBody>
          <a:bodyPr>
            <a:noAutofit/>
          </a:bodyPr>
          <a:lstStyle/>
          <a:p>
            <a:pPr marL="342900" indent="-288000" algn="just">
              <a:lnSpc>
                <a:spcPts val="2000"/>
              </a:lnSpc>
              <a:spcAft>
                <a:spcPts val="600"/>
              </a:spcAft>
              <a:buFont typeface="Arial" panose="020B0604020202020204" pitchFamily="34" charset="0"/>
              <a:buChar char="•"/>
            </a:pPr>
            <a:r>
              <a:rPr lang="en-GB" sz="1800" b="1" dirty="0"/>
              <a:t>Transboundary context </a:t>
            </a:r>
            <a:r>
              <a:rPr lang="en-GB" sz="1800" dirty="0"/>
              <a:t>with other selected areas to test procedures and </a:t>
            </a:r>
            <a:r>
              <a:rPr lang="en-GB" sz="1800" spc="-20" dirty="0"/>
              <a:t>structures for an effective coordination of areas shared by different countries;</a:t>
            </a:r>
            <a:endParaRPr lang="it-IT" sz="1800" spc="-20" dirty="0"/>
          </a:p>
          <a:p>
            <a:pPr marL="342900" indent="-288000" algn="just">
              <a:lnSpc>
                <a:spcPts val="2000"/>
              </a:lnSpc>
              <a:spcAft>
                <a:spcPts val="600"/>
              </a:spcAft>
              <a:buFont typeface="Arial" panose="020B0604020202020204" pitchFamily="34" charset="0"/>
              <a:buChar char="•"/>
            </a:pPr>
            <a:r>
              <a:rPr lang="en-GB" sz="1800" b="1" dirty="0"/>
              <a:t>Territorial planning instruments </a:t>
            </a:r>
            <a:r>
              <a:rPr lang="en-GB" sz="1800" dirty="0"/>
              <a:t>and/or </a:t>
            </a:r>
            <a:r>
              <a:rPr lang="en-GB" sz="1800" b="1" dirty="0"/>
              <a:t>experience on management of coastal areas</a:t>
            </a:r>
            <a:r>
              <a:rPr lang="en-GB" sz="1800" dirty="0"/>
              <a:t> to ensure the feasibility of the CAMP project with existing resources;</a:t>
            </a:r>
            <a:endParaRPr lang="it-IT" sz="1800" dirty="0"/>
          </a:p>
          <a:p>
            <a:pPr marL="342900" indent="-288000" algn="just">
              <a:lnSpc>
                <a:spcPts val="2000"/>
              </a:lnSpc>
              <a:spcAft>
                <a:spcPts val="600"/>
              </a:spcAft>
              <a:buFont typeface="Arial" panose="020B0604020202020204" pitchFamily="34" charset="0"/>
              <a:buChar char="•"/>
            </a:pPr>
            <a:r>
              <a:rPr lang="it-IT" sz="1800" dirty="0"/>
              <a:t>A</a:t>
            </a:r>
            <a:r>
              <a:rPr lang="en-GB" sz="1800" dirty="0" err="1"/>
              <a:t>reas</a:t>
            </a:r>
            <a:r>
              <a:rPr lang="en-GB" sz="1800" dirty="0"/>
              <a:t> with </a:t>
            </a:r>
            <a:r>
              <a:rPr lang="en-GB" sz="1800" b="1" dirty="0"/>
              <a:t>significant naturalistic and environmental value </a:t>
            </a:r>
            <a:r>
              <a:rPr lang="en-GB" sz="1800" dirty="0"/>
              <a:t>to preserve their biodiversity (i.e. presence of protected natural areas); </a:t>
            </a:r>
            <a:endParaRPr lang="it-IT" sz="1800" dirty="0"/>
          </a:p>
          <a:p>
            <a:pPr marL="342900" indent="-288000" algn="just">
              <a:lnSpc>
                <a:spcPts val="2000"/>
              </a:lnSpc>
              <a:spcAft>
                <a:spcPts val="600"/>
              </a:spcAft>
              <a:buFont typeface="Arial" panose="020B0604020202020204" pitchFamily="34" charset="0"/>
              <a:buChar char="•"/>
            </a:pPr>
            <a:r>
              <a:rPr lang="it-IT" sz="1800" dirty="0"/>
              <a:t>A</a:t>
            </a:r>
            <a:r>
              <a:rPr lang="en-GB" sz="1800" dirty="0" err="1"/>
              <a:t>reas</a:t>
            </a:r>
            <a:r>
              <a:rPr lang="en-GB" sz="1800" dirty="0"/>
              <a:t> interested by </a:t>
            </a:r>
            <a:r>
              <a:rPr lang="en-GB" sz="1800" b="1" dirty="0"/>
              <a:t>economic activities characteristic of the coastal areas </a:t>
            </a:r>
            <a:r>
              <a:rPr lang="en-GB" sz="1800" dirty="0"/>
              <a:t>(such as tourism);</a:t>
            </a:r>
            <a:endParaRPr lang="it-IT" sz="1800" dirty="0"/>
          </a:p>
          <a:p>
            <a:pPr marL="342900" indent="-288000" algn="just">
              <a:lnSpc>
                <a:spcPts val="2000"/>
              </a:lnSpc>
              <a:spcAft>
                <a:spcPts val="600"/>
              </a:spcAft>
              <a:buFont typeface="Arial" panose="020B0604020202020204" pitchFamily="34" charset="0"/>
              <a:buChar char="•"/>
            </a:pPr>
            <a:r>
              <a:rPr lang="it-IT" sz="1800" dirty="0"/>
              <a:t>A</a:t>
            </a:r>
            <a:r>
              <a:rPr lang="en-GB" sz="1800" dirty="0" err="1"/>
              <a:t>reas</a:t>
            </a:r>
            <a:r>
              <a:rPr lang="en-GB" sz="1800" dirty="0"/>
              <a:t> where are identified </a:t>
            </a:r>
            <a:r>
              <a:rPr lang="en-GB" sz="1800" b="1" dirty="0"/>
              <a:t>interactions between </a:t>
            </a:r>
            <a:r>
              <a:rPr lang="en-GB" sz="1800" b="1" dirty="0" err="1"/>
              <a:t>EcAp</a:t>
            </a:r>
            <a:r>
              <a:rPr lang="en-GB" sz="1800" b="1" dirty="0"/>
              <a:t> EOs and elements of the ICZM Protocol</a:t>
            </a:r>
            <a:r>
              <a:rPr lang="en-GB" sz="1800" dirty="0"/>
              <a:t> focusing, mainly but not exclusively, on the EO1 and 2 (Biodiversity and NIS), EO9 and 10 (Contaminants and Marine and Coastal Litter), with particular attention on pollution and therefore marine litter; </a:t>
            </a:r>
            <a:endParaRPr lang="it-IT" sz="1800" dirty="0"/>
          </a:p>
          <a:p>
            <a:pPr marL="342900" indent="-288000" algn="just">
              <a:lnSpc>
                <a:spcPts val="2000"/>
              </a:lnSpc>
              <a:spcAft>
                <a:spcPts val="600"/>
              </a:spcAft>
              <a:buFont typeface="Arial" panose="020B0604020202020204" pitchFamily="34" charset="0"/>
              <a:buChar char="•"/>
            </a:pPr>
            <a:r>
              <a:rPr lang="it-IT" sz="1800" b="1" dirty="0"/>
              <a:t>R</a:t>
            </a:r>
            <a:r>
              <a:rPr lang="en-GB" sz="1800" b="1" dirty="0" err="1"/>
              <a:t>egional</a:t>
            </a:r>
            <a:r>
              <a:rPr lang="en-GB" sz="1800" b="1" dirty="0"/>
              <a:t> structures and/or processes </a:t>
            </a:r>
            <a:r>
              <a:rPr lang="en-GB" sz="1800" dirty="0"/>
              <a:t>for coastal management to increase the certainty of success of the project.</a:t>
            </a:r>
            <a:endParaRPr lang="it-IT" sz="1800" dirty="0"/>
          </a:p>
        </p:txBody>
      </p:sp>
    </p:spTree>
    <p:extLst>
      <p:ext uri="{BB962C8B-B14F-4D97-AF65-F5344CB8AC3E}">
        <p14:creationId xmlns:p14="http://schemas.microsoft.com/office/powerpoint/2010/main" val="8235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Main issues </a:t>
            </a:r>
            <a:endParaRPr lang="it-IT" dirty="0"/>
          </a:p>
        </p:txBody>
      </p:sp>
      <p:sp>
        <p:nvSpPr>
          <p:cNvPr id="3" name="Content Placeholder 2"/>
          <p:cNvSpPr>
            <a:spLocks noGrp="1"/>
          </p:cNvSpPr>
          <p:nvPr>
            <p:ph idx="1"/>
          </p:nvPr>
        </p:nvSpPr>
        <p:spPr/>
        <p:txBody>
          <a:bodyPr/>
          <a:lstStyle/>
          <a:p>
            <a:pPr marL="0" indent="0" algn="just">
              <a:buNone/>
            </a:pPr>
            <a:r>
              <a:rPr lang="en-GB" dirty="0"/>
              <a:t>The FS gives an overview of the </a:t>
            </a:r>
            <a:r>
              <a:rPr lang="en-GB" b="1" dirty="0"/>
              <a:t>main characteristics of the proposed CAMP area: </a:t>
            </a:r>
          </a:p>
          <a:p>
            <a:pPr marL="342900" indent="-342900" algn="just">
              <a:buFont typeface="Arial" panose="020B0604020202020204" pitchFamily="34" charset="0"/>
              <a:buChar char="•"/>
            </a:pPr>
            <a:r>
              <a:rPr lang="en-GB" dirty="0"/>
              <a:t>Geographical description</a:t>
            </a:r>
          </a:p>
          <a:p>
            <a:pPr marL="342900" indent="-342900" algn="just">
              <a:buFont typeface="Arial" panose="020B0604020202020204" pitchFamily="34" charset="0"/>
              <a:buChar char="•"/>
            </a:pPr>
            <a:r>
              <a:rPr lang="en-GB" dirty="0"/>
              <a:t>Hydrography and Geomorphology</a:t>
            </a:r>
          </a:p>
          <a:p>
            <a:pPr marL="342900" indent="-342900" algn="just">
              <a:buFont typeface="Arial" panose="020B0604020202020204" pitchFamily="34" charset="0"/>
              <a:buChar char="•"/>
            </a:pPr>
            <a:r>
              <a:rPr lang="en-GB" dirty="0"/>
              <a:t>History and Cultural legacy</a:t>
            </a:r>
          </a:p>
          <a:p>
            <a:pPr marL="342900" indent="-342900" algn="just">
              <a:buFont typeface="Arial" panose="020B0604020202020204" pitchFamily="34" charset="0"/>
              <a:buChar char="•"/>
            </a:pPr>
            <a:r>
              <a:rPr lang="en-GB" dirty="0"/>
              <a:t>Economic activity</a:t>
            </a:r>
          </a:p>
          <a:p>
            <a:pPr marL="342900" indent="-342900" algn="just">
              <a:buFont typeface="Arial" panose="020B0604020202020204" pitchFamily="34" charset="0"/>
              <a:buChar char="•"/>
            </a:pPr>
            <a:r>
              <a:rPr lang="en-GB" dirty="0"/>
              <a:t>Main Environmental issues</a:t>
            </a:r>
          </a:p>
          <a:p>
            <a:pPr marL="342900" indent="-342900" algn="just">
              <a:buFont typeface="Arial" panose="020B0604020202020204" pitchFamily="34" charset="0"/>
              <a:buChar char="•"/>
            </a:pPr>
            <a:r>
              <a:rPr lang="en-GB" dirty="0"/>
              <a:t>Institutional and legal set-up</a:t>
            </a:r>
          </a:p>
          <a:p>
            <a:endParaRPr lang="en-US" dirty="0"/>
          </a:p>
        </p:txBody>
      </p:sp>
    </p:spTree>
    <p:extLst>
      <p:ext uri="{BB962C8B-B14F-4D97-AF65-F5344CB8AC3E}">
        <p14:creationId xmlns:p14="http://schemas.microsoft.com/office/powerpoint/2010/main" val="152237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noAutofit/>
          </a:bodyPr>
          <a:lstStyle/>
          <a:p>
            <a:r>
              <a:rPr lang="en-GB" dirty="0"/>
              <a:t>Italy - area of Puglia</a:t>
            </a:r>
            <a:endParaRPr lang="it-IT" dirty="0"/>
          </a:p>
        </p:txBody>
      </p:sp>
      <p:sp>
        <p:nvSpPr>
          <p:cNvPr id="5" name="Content Placeholder 4"/>
          <p:cNvSpPr>
            <a:spLocks noGrp="1"/>
          </p:cNvSpPr>
          <p:nvPr>
            <p:ph sz="half" idx="2"/>
          </p:nvPr>
        </p:nvSpPr>
        <p:spPr/>
        <p:txBody>
          <a:bodyPr>
            <a:normAutofit fontScale="77500" lnSpcReduction="20000"/>
          </a:bodyPr>
          <a:lstStyle/>
          <a:p>
            <a:pPr marL="0" indent="0" algn="just">
              <a:buNone/>
            </a:pPr>
            <a:r>
              <a:rPr lang="en-GB" dirty="0"/>
              <a:t>Puglia is the Italian easternmost territory, which coasts - surrounded by the Southern Adriatic and the North-Western Ionian - are usually </a:t>
            </a:r>
            <a:r>
              <a:rPr lang="en-GB" b="1" dirty="0"/>
              <a:t>rocky and cliff-like</a:t>
            </a:r>
            <a:r>
              <a:rPr lang="en-GB" dirty="0"/>
              <a:t>; uneven from </a:t>
            </a:r>
            <a:r>
              <a:rPr lang="en-GB" dirty="0" err="1"/>
              <a:t>Trani</a:t>
            </a:r>
            <a:r>
              <a:rPr lang="en-GB" dirty="0"/>
              <a:t> to Otranto (low rocky and/or sandy coast) and high and rocky from Otranto to S. Maria di </a:t>
            </a:r>
            <a:r>
              <a:rPr lang="en-GB" dirty="0" err="1"/>
              <a:t>Leuca</a:t>
            </a:r>
            <a:r>
              <a:rPr lang="en-GB" dirty="0"/>
              <a:t>.</a:t>
            </a:r>
          </a:p>
          <a:p>
            <a:pPr marL="0" indent="0" algn="just">
              <a:buNone/>
            </a:pPr>
            <a:r>
              <a:rPr lang="en-GB" u="sng" dirty="0"/>
              <a:t>Seabed</a:t>
            </a:r>
            <a:r>
              <a:rPr lang="en-GB" dirty="0"/>
              <a:t> flat and without morphological features. </a:t>
            </a:r>
            <a:r>
              <a:rPr lang="en-GB" u="sng" dirty="0"/>
              <a:t>Bathymetry</a:t>
            </a:r>
            <a:r>
              <a:rPr lang="en-GB" dirty="0"/>
              <a:t>: 790-126</a:t>
            </a:r>
            <a:r>
              <a:rPr lang="hr-HR" dirty="0"/>
              <a:t> </a:t>
            </a:r>
            <a:r>
              <a:rPr lang="en-GB" dirty="0"/>
              <a:t>m depth of the Italian slope in the Adriatic Basin, 16-127</a:t>
            </a:r>
            <a:r>
              <a:rPr lang="hr-HR" dirty="0"/>
              <a:t> </a:t>
            </a:r>
            <a:r>
              <a:rPr lang="en-GB" dirty="0"/>
              <a:t>m of the Italian continental shelf.</a:t>
            </a:r>
          </a:p>
          <a:p>
            <a:pPr marL="0" indent="0" algn="just">
              <a:buNone/>
            </a:pPr>
            <a:r>
              <a:rPr lang="en-GB" u="sng" dirty="0"/>
              <a:t>Length of coastline</a:t>
            </a:r>
            <a:r>
              <a:rPr lang="en-GB" dirty="0"/>
              <a:t>: 1,041 kilometres.</a:t>
            </a:r>
          </a:p>
          <a:p>
            <a:pPr marL="0" indent="0" algn="just">
              <a:buNone/>
            </a:pPr>
            <a:r>
              <a:rPr lang="en-GB" dirty="0"/>
              <a:t>Coast divided in 7 physiographic units according to the local topography.</a:t>
            </a:r>
            <a:endParaRPr lang="it-IT" dirty="0"/>
          </a:p>
        </p:txBody>
      </p:sp>
      <p:sp>
        <p:nvSpPr>
          <p:cNvPr id="11" name="Text Placeholder 10"/>
          <p:cNvSpPr>
            <a:spLocks noGrp="1"/>
          </p:cNvSpPr>
          <p:nvPr>
            <p:ph type="body" sz="quarter" idx="3"/>
          </p:nvPr>
        </p:nvSpPr>
        <p:spPr/>
        <p:txBody>
          <a:bodyPr>
            <a:noAutofit/>
          </a:bodyPr>
          <a:lstStyle/>
          <a:p>
            <a:r>
              <a:rPr lang="it-IT" dirty="0"/>
              <a:t>Albania area of </a:t>
            </a:r>
            <a:r>
              <a:rPr lang="it-IT" dirty="0" err="1"/>
              <a:t>Vlora</a:t>
            </a:r>
            <a:r>
              <a:rPr lang="it-IT" dirty="0"/>
              <a:t> </a:t>
            </a:r>
            <a:r>
              <a:rPr lang="it-IT" dirty="0" err="1"/>
              <a:t>Qark</a:t>
            </a:r>
            <a:endParaRPr lang="it-IT" dirty="0"/>
          </a:p>
        </p:txBody>
      </p:sp>
      <p:sp>
        <p:nvSpPr>
          <p:cNvPr id="12" name="Content Placeholder 11"/>
          <p:cNvSpPr>
            <a:spLocks noGrp="1"/>
          </p:cNvSpPr>
          <p:nvPr>
            <p:ph sz="quarter" idx="4"/>
          </p:nvPr>
        </p:nvSpPr>
        <p:spPr/>
        <p:txBody>
          <a:bodyPr>
            <a:normAutofit/>
          </a:bodyPr>
          <a:lstStyle/>
          <a:p>
            <a:pPr marL="0" indent="0" algn="just">
              <a:buNone/>
            </a:pPr>
            <a:r>
              <a:rPr lang="en-GB" sz="1400" dirty="0">
                <a:ea typeface="MS Mincho" panose="02020609040205080304" pitchFamily="49" charset="-128"/>
                <a:cs typeface="Times New Roman" panose="02020603050405020304" pitchFamily="18" charset="0"/>
              </a:rPr>
              <a:t>Albania is a Balkan peninsula country, </a:t>
            </a:r>
            <a:r>
              <a:rPr lang="en-GB" sz="1400" dirty="0"/>
              <a:t>'gateway' of Southeast Europe to the West.</a:t>
            </a:r>
          </a:p>
          <a:p>
            <a:pPr marL="0" indent="0" algn="just">
              <a:buNone/>
            </a:pPr>
            <a:r>
              <a:rPr lang="en-GB" sz="1400" dirty="0"/>
              <a:t>The coast of the </a:t>
            </a:r>
            <a:r>
              <a:rPr lang="en-GB" sz="1400" b="1" dirty="0"/>
              <a:t>Gulf of </a:t>
            </a:r>
            <a:r>
              <a:rPr lang="en-GB" sz="1400" b="1" dirty="0" err="1"/>
              <a:t>Vlora</a:t>
            </a:r>
            <a:r>
              <a:rPr lang="en-GB" sz="1400" dirty="0"/>
              <a:t> consists mostly of </a:t>
            </a:r>
            <a:r>
              <a:rPr lang="en-GB" sz="1400" b="1" dirty="0"/>
              <a:t>cliffs</a:t>
            </a:r>
            <a:r>
              <a:rPr lang="en-GB" sz="1400" dirty="0"/>
              <a:t>. Erosion of cliffs is prevalent along the coastline with formation of pocket beaches or narrow gravel beaches at the base of slopes.</a:t>
            </a:r>
          </a:p>
          <a:p>
            <a:pPr marL="0" indent="0" algn="just">
              <a:buNone/>
            </a:pPr>
            <a:r>
              <a:rPr lang="en-GB" sz="1400" dirty="0"/>
              <a:t>Gulf of </a:t>
            </a:r>
            <a:r>
              <a:rPr lang="en-GB" sz="1400" dirty="0" err="1"/>
              <a:t>Butrinti</a:t>
            </a:r>
            <a:r>
              <a:rPr lang="en-GB" sz="1400" dirty="0"/>
              <a:t> and Gulf of Graves have a different landscape</a:t>
            </a:r>
            <a:r>
              <a:rPr lang="it-IT" sz="1400" dirty="0"/>
              <a:t>.</a:t>
            </a:r>
          </a:p>
          <a:p>
            <a:pPr marL="0" indent="0" algn="just">
              <a:buNone/>
            </a:pPr>
            <a:r>
              <a:rPr lang="en-GB" sz="1400" u="sng" dirty="0"/>
              <a:t>Seabed</a:t>
            </a:r>
            <a:r>
              <a:rPr lang="en-GB" sz="1400" dirty="0"/>
              <a:t> has a narrow continental shelf, on average 2.5 km wide, with the -5 m contour located at less than 30 m offshore and the -20 m at 200</a:t>
            </a:r>
            <a:r>
              <a:rPr lang="hr-HR" sz="1400" dirty="0"/>
              <a:t> </a:t>
            </a:r>
            <a:r>
              <a:rPr lang="en-GB" sz="1400" dirty="0"/>
              <a:t>m offshore.</a:t>
            </a:r>
            <a:r>
              <a:rPr lang="it-IT" sz="1400" dirty="0"/>
              <a:t> </a:t>
            </a:r>
          </a:p>
        </p:txBody>
      </p:sp>
      <p:sp>
        <p:nvSpPr>
          <p:cNvPr id="2" name="Title 1"/>
          <p:cNvSpPr>
            <a:spLocks noGrp="1"/>
          </p:cNvSpPr>
          <p:nvPr>
            <p:ph type="title"/>
          </p:nvPr>
        </p:nvSpPr>
        <p:spPr/>
        <p:txBody>
          <a:bodyPr/>
          <a:lstStyle/>
          <a:p>
            <a:r>
              <a:rPr lang="en-GB"/>
              <a:t>Geographical description of the area</a:t>
            </a:r>
            <a:r>
              <a:rPr lang="it-IT"/>
              <a:t> </a:t>
            </a:r>
            <a:endParaRPr lang="it-IT" dirty="0"/>
          </a:p>
        </p:txBody>
      </p:sp>
    </p:spTree>
    <p:extLst>
      <p:ext uri="{BB962C8B-B14F-4D97-AF65-F5344CB8AC3E}">
        <p14:creationId xmlns:p14="http://schemas.microsoft.com/office/powerpoint/2010/main" val="405756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noAutofit/>
          </a:bodyPr>
          <a:lstStyle/>
          <a:p>
            <a:r>
              <a:rPr lang="en-GB" dirty="0"/>
              <a:t>Italy - area of Puglia</a:t>
            </a:r>
            <a:endParaRPr lang="it-IT" dirty="0"/>
          </a:p>
        </p:txBody>
      </p:sp>
      <p:sp>
        <p:nvSpPr>
          <p:cNvPr id="5" name="Content Placeholder 4"/>
          <p:cNvSpPr>
            <a:spLocks noGrp="1"/>
          </p:cNvSpPr>
          <p:nvPr>
            <p:ph sz="half" idx="2"/>
          </p:nvPr>
        </p:nvSpPr>
        <p:spPr/>
        <p:txBody>
          <a:bodyPr>
            <a:noAutofit/>
          </a:bodyPr>
          <a:lstStyle/>
          <a:p>
            <a:pPr marL="0" indent="0" algn="just">
              <a:lnSpc>
                <a:spcPts val="1700"/>
              </a:lnSpc>
              <a:buNone/>
            </a:pPr>
            <a:r>
              <a:rPr lang="en-GB" sz="1200" b="1" dirty="0"/>
              <a:t>Hydrography</a:t>
            </a:r>
            <a:r>
              <a:rPr lang="en-GB" sz="1200" dirty="0"/>
              <a:t> is characterised by water inflow from the Eastern Mediterranean (entering from the Otranto channel along the Eastern Adriatic coast) and fresh water runoff from Italian rivers. </a:t>
            </a:r>
          </a:p>
          <a:p>
            <a:pPr marL="0" indent="0" algn="just">
              <a:lnSpc>
                <a:spcPts val="1700"/>
              </a:lnSpc>
              <a:buNone/>
            </a:pPr>
            <a:r>
              <a:rPr lang="en-GB" sz="1200" dirty="0"/>
              <a:t>The region is particularly poor in surface waterways. Rivers are characterized for the most part by short courses with a torrential character: </a:t>
            </a:r>
            <a:r>
              <a:rPr lang="en-GB" sz="1200" i="1" dirty="0" err="1"/>
              <a:t>Candelaro</a:t>
            </a:r>
            <a:r>
              <a:rPr lang="en-GB" sz="1200" dirty="0"/>
              <a:t>, </a:t>
            </a:r>
            <a:r>
              <a:rPr lang="en-GB" sz="1200" i="1" dirty="0" err="1"/>
              <a:t>Cervaro</a:t>
            </a:r>
            <a:r>
              <a:rPr lang="en-GB" sz="1200" dirty="0"/>
              <a:t> and </a:t>
            </a:r>
            <a:r>
              <a:rPr lang="en-GB" sz="1200" i="1" dirty="0" err="1"/>
              <a:t>Carapelle</a:t>
            </a:r>
            <a:r>
              <a:rPr lang="it-IT" sz="1200" dirty="0"/>
              <a:t>. </a:t>
            </a:r>
          </a:p>
          <a:p>
            <a:pPr marL="0" indent="0" algn="just">
              <a:lnSpc>
                <a:spcPts val="1700"/>
              </a:lnSpc>
              <a:buNone/>
            </a:pPr>
            <a:r>
              <a:rPr lang="en-GB" sz="1200" dirty="0"/>
              <a:t>Natural coastal lakes separated from the Adriatic Sea by narrow sandy cords. Near Otranto there are the </a:t>
            </a:r>
            <a:r>
              <a:rPr lang="en-GB" sz="1200" dirty="0" err="1"/>
              <a:t>Alimini</a:t>
            </a:r>
            <a:r>
              <a:rPr lang="en-GB" sz="1200" dirty="0"/>
              <a:t> lakes.</a:t>
            </a:r>
          </a:p>
          <a:p>
            <a:pPr marL="0" indent="0" algn="just">
              <a:lnSpc>
                <a:spcPts val="1700"/>
              </a:lnSpc>
              <a:buNone/>
            </a:pPr>
            <a:r>
              <a:rPr lang="en-GB" sz="1200" b="1" dirty="0"/>
              <a:t>Geomorphology</a:t>
            </a:r>
            <a:r>
              <a:rPr lang="en-GB" sz="1200" dirty="0"/>
              <a:t>: the coastal development is low and uniform along the Adriatic, except for the Gargano promontory, while along the Ionian it varies according to the different areas, passing from the high and rocky coast of Capo of Otranto and of Capo Santa Maria di </a:t>
            </a:r>
            <a:r>
              <a:rPr lang="en-GB" sz="1200" dirty="0" err="1"/>
              <a:t>Leuca</a:t>
            </a:r>
            <a:r>
              <a:rPr lang="en-GB" sz="1200" dirty="0"/>
              <a:t> to the depression of the Gulf of Taranto. The province with the greatest coastal development is Lecce.</a:t>
            </a:r>
            <a:endParaRPr lang="it-IT" sz="1200" dirty="0"/>
          </a:p>
        </p:txBody>
      </p:sp>
      <p:sp>
        <p:nvSpPr>
          <p:cNvPr id="11" name="Text Placeholder 10"/>
          <p:cNvSpPr>
            <a:spLocks noGrp="1"/>
          </p:cNvSpPr>
          <p:nvPr>
            <p:ph type="body" sz="quarter" idx="3"/>
          </p:nvPr>
        </p:nvSpPr>
        <p:spPr/>
        <p:txBody>
          <a:bodyPr>
            <a:noAutofit/>
          </a:bodyPr>
          <a:lstStyle/>
          <a:p>
            <a:r>
              <a:rPr lang="it-IT" dirty="0"/>
              <a:t>Albania area of </a:t>
            </a:r>
            <a:r>
              <a:rPr lang="it-IT" dirty="0" err="1"/>
              <a:t>Vlora</a:t>
            </a:r>
            <a:r>
              <a:rPr lang="it-IT" dirty="0"/>
              <a:t> </a:t>
            </a:r>
            <a:r>
              <a:rPr lang="it-IT" dirty="0" err="1"/>
              <a:t>Qark</a:t>
            </a:r>
            <a:endParaRPr lang="it-IT" dirty="0"/>
          </a:p>
        </p:txBody>
      </p:sp>
      <p:sp>
        <p:nvSpPr>
          <p:cNvPr id="12" name="Content Placeholder 11"/>
          <p:cNvSpPr>
            <a:spLocks noGrp="1"/>
          </p:cNvSpPr>
          <p:nvPr>
            <p:ph sz="quarter" idx="4"/>
          </p:nvPr>
        </p:nvSpPr>
        <p:spPr/>
        <p:txBody>
          <a:bodyPr>
            <a:normAutofit/>
          </a:bodyPr>
          <a:lstStyle/>
          <a:p>
            <a:pPr marL="0" indent="0" algn="just">
              <a:lnSpc>
                <a:spcPts val="1700"/>
              </a:lnSpc>
              <a:buNone/>
            </a:pPr>
            <a:r>
              <a:rPr lang="en-GB" sz="1200" b="1" dirty="0"/>
              <a:t>Hydrography</a:t>
            </a:r>
            <a:r>
              <a:rPr lang="en-GB" sz="1200" dirty="0"/>
              <a:t> The coastal area is covered by swirling rivers, streams of which the most important are: </a:t>
            </a:r>
            <a:r>
              <a:rPr lang="en-GB" sz="1200" i="1" dirty="0" err="1"/>
              <a:t>Dukati</a:t>
            </a:r>
            <a:r>
              <a:rPr lang="en-GB" sz="1200" dirty="0"/>
              <a:t>, </a:t>
            </a:r>
            <a:r>
              <a:rPr lang="en-GB" sz="1200" i="1" dirty="0" err="1"/>
              <a:t>Kudhës</a:t>
            </a:r>
            <a:r>
              <a:rPr lang="en-GB" sz="1200" dirty="0"/>
              <a:t> and </a:t>
            </a:r>
            <a:r>
              <a:rPr lang="en-GB" sz="1200" i="1" dirty="0" err="1"/>
              <a:t>Borsh</a:t>
            </a:r>
            <a:r>
              <a:rPr lang="en-GB" sz="1200" dirty="0"/>
              <a:t> in the northern part of the study area, and </a:t>
            </a:r>
            <a:r>
              <a:rPr lang="en-GB" sz="1200" i="1" dirty="0"/>
              <a:t>Bistrica</a:t>
            </a:r>
            <a:r>
              <a:rPr lang="en-GB" sz="1200" dirty="0"/>
              <a:t>, </a:t>
            </a:r>
            <a:r>
              <a:rPr lang="en-GB" sz="1200" i="1" dirty="0" err="1"/>
              <a:t>Kalasa</a:t>
            </a:r>
            <a:r>
              <a:rPr lang="en-GB" sz="1200" dirty="0"/>
              <a:t> and </a:t>
            </a:r>
            <a:r>
              <a:rPr lang="en-GB" sz="1200" i="1" dirty="0" err="1"/>
              <a:t>Pavllo</a:t>
            </a:r>
            <a:r>
              <a:rPr lang="en-GB" sz="1200" dirty="0"/>
              <a:t> in the southern part. The </a:t>
            </a:r>
            <a:r>
              <a:rPr lang="en-GB" sz="1200" dirty="0" err="1"/>
              <a:t>Butrint</a:t>
            </a:r>
            <a:r>
              <a:rPr lang="en-GB" sz="1200" dirty="0"/>
              <a:t> Lagoon is the most important and unique hydrographic unit. </a:t>
            </a:r>
          </a:p>
          <a:p>
            <a:pPr marL="0" indent="0" algn="just">
              <a:lnSpc>
                <a:spcPts val="1700"/>
              </a:lnSpc>
              <a:buNone/>
            </a:pPr>
            <a:r>
              <a:rPr lang="en-GB" sz="1200" b="1" dirty="0"/>
              <a:t>Geomorphology</a:t>
            </a:r>
            <a:r>
              <a:rPr lang="en-GB" sz="1200" dirty="0"/>
              <a:t>, lithological composition and structural construction of carbonate formations, which build the coastline, create spectacular landscapes, combined with the Ionian Sea, with important sea bays.</a:t>
            </a:r>
          </a:p>
        </p:txBody>
      </p:sp>
      <p:sp>
        <p:nvSpPr>
          <p:cNvPr id="2" name="Title 1"/>
          <p:cNvSpPr>
            <a:spLocks noGrp="1"/>
          </p:cNvSpPr>
          <p:nvPr>
            <p:ph type="title"/>
          </p:nvPr>
        </p:nvSpPr>
        <p:spPr/>
        <p:txBody>
          <a:bodyPr/>
          <a:lstStyle/>
          <a:p>
            <a:r>
              <a:rPr lang="en-GB" dirty="0"/>
              <a:t>Hydrography and geomorphology</a:t>
            </a:r>
            <a:endParaRPr lang="it-IT" dirty="0"/>
          </a:p>
        </p:txBody>
      </p:sp>
    </p:spTree>
    <p:extLst>
      <p:ext uri="{BB962C8B-B14F-4D97-AF65-F5344CB8AC3E}">
        <p14:creationId xmlns:p14="http://schemas.microsoft.com/office/powerpoint/2010/main" val="1604177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noAutofit/>
          </a:bodyPr>
          <a:lstStyle/>
          <a:p>
            <a:r>
              <a:rPr lang="en-GB" dirty="0"/>
              <a:t>Italy - area of Puglia</a:t>
            </a:r>
            <a:endParaRPr lang="it-IT" dirty="0"/>
          </a:p>
        </p:txBody>
      </p:sp>
      <p:sp>
        <p:nvSpPr>
          <p:cNvPr id="5" name="Content Placeholder 4"/>
          <p:cNvSpPr>
            <a:spLocks noGrp="1"/>
          </p:cNvSpPr>
          <p:nvPr>
            <p:ph sz="half" idx="2"/>
          </p:nvPr>
        </p:nvSpPr>
        <p:spPr/>
        <p:txBody>
          <a:bodyPr>
            <a:noAutofit/>
          </a:bodyPr>
          <a:lstStyle/>
          <a:p>
            <a:pPr marL="0" indent="0" algn="just">
              <a:lnSpc>
                <a:spcPct val="120000"/>
              </a:lnSpc>
              <a:spcBef>
                <a:spcPts val="600"/>
              </a:spcBef>
              <a:buNone/>
            </a:pPr>
            <a:r>
              <a:rPr lang="en-GB" sz="1300" dirty="0"/>
              <a:t>Along the coast there are </a:t>
            </a:r>
            <a:r>
              <a:rPr lang="en-GB" sz="1300" b="1" dirty="0"/>
              <a:t>architectural landmarks of historical and artistic importance</a:t>
            </a:r>
            <a:r>
              <a:rPr lang="en-GB" sz="1300" dirty="0"/>
              <a:t>, such as the Watching Towers that, starting from the Middle Ages, were built for defensive purposes against the Turks.</a:t>
            </a:r>
          </a:p>
          <a:p>
            <a:pPr marL="0" indent="0" algn="just">
              <a:lnSpc>
                <a:spcPct val="120000"/>
              </a:lnSpc>
              <a:spcBef>
                <a:spcPts val="600"/>
              </a:spcBef>
              <a:buNone/>
            </a:pPr>
            <a:r>
              <a:rPr lang="en-GB" sz="1300" dirty="0"/>
              <a:t>The area is rich in </a:t>
            </a:r>
            <a:r>
              <a:rPr lang="en-GB" sz="1300" b="1" dirty="0"/>
              <a:t>archaeological</a:t>
            </a:r>
            <a:r>
              <a:rPr lang="en-GB" sz="1300" dirty="0"/>
              <a:t> finds of great importance, i.e. fossil skeleton of the "Man from Altamura", who lived 150 thousand years ago. </a:t>
            </a:r>
            <a:endParaRPr lang="it-IT" sz="1300" dirty="0"/>
          </a:p>
          <a:p>
            <a:pPr marL="0" indent="0" algn="just">
              <a:lnSpc>
                <a:spcPct val="120000"/>
              </a:lnSpc>
              <a:spcBef>
                <a:spcPts val="600"/>
              </a:spcBef>
              <a:buNone/>
            </a:pPr>
            <a:r>
              <a:rPr lang="en-GB" sz="1300" dirty="0"/>
              <a:t>The territory is also interesting, from an architectural point of view of the </a:t>
            </a:r>
            <a:r>
              <a:rPr lang="en-GB" sz="1300" b="1" dirty="0"/>
              <a:t>rural environment</a:t>
            </a:r>
            <a:r>
              <a:rPr lang="en-GB" sz="1300" dirty="0"/>
              <a:t>, with its charming buildings different for purpose and architectural style: ”</a:t>
            </a:r>
            <a:r>
              <a:rPr lang="en-GB" sz="1300" i="1" dirty="0"/>
              <a:t>poste</a:t>
            </a:r>
            <a:r>
              <a:rPr lang="en-GB" sz="1300" dirty="0"/>
              <a:t>”, buildings linked to agricultural activities; ”</a:t>
            </a:r>
            <a:r>
              <a:rPr lang="en-GB" sz="1300" i="1" dirty="0" err="1"/>
              <a:t>jazzi</a:t>
            </a:r>
            <a:r>
              <a:rPr lang="en-GB" sz="1300" dirty="0"/>
              <a:t>", structures used for sheep rearing. In the inland, </a:t>
            </a:r>
            <a:r>
              <a:rPr lang="en-GB" sz="1300" i="1" dirty="0"/>
              <a:t>'</a:t>
            </a:r>
            <a:r>
              <a:rPr lang="en-GB" sz="1300" i="1" dirty="0" err="1"/>
              <a:t>masserie</a:t>
            </a:r>
            <a:r>
              <a:rPr lang="en-GB" sz="1300" dirty="0"/>
              <a:t>', farms dating back to the mid-16</a:t>
            </a:r>
            <a:r>
              <a:rPr lang="en-GB" sz="1300" baseline="30000" dirty="0"/>
              <a:t>th</a:t>
            </a:r>
            <a:r>
              <a:rPr lang="en-GB" sz="1300" dirty="0"/>
              <a:t> century</a:t>
            </a:r>
            <a:r>
              <a:rPr lang="it-IT" sz="1300" dirty="0"/>
              <a:t>.</a:t>
            </a:r>
          </a:p>
          <a:p>
            <a:pPr marL="0" indent="0" algn="just">
              <a:lnSpc>
                <a:spcPct val="120000"/>
              </a:lnSpc>
              <a:spcBef>
                <a:spcPts val="600"/>
              </a:spcBef>
              <a:buNone/>
            </a:pPr>
            <a:r>
              <a:rPr lang="en-GB" sz="1300" dirty="0"/>
              <a:t>Albanian is spoken by some small communities, the </a:t>
            </a:r>
            <a:r>
              <a:rPr lang="en-GB" sz="1300" b="1" dirty="0" err="1"/>
              <a:t>Arbëreshe</a:t>
            </a:r>
            <a:r>
              <a:rPr lang="en-GB" sz="1300" dirty="0"/>
              <a:t>, which today can be quantified in around 12,500 units</a:t>
            </a:r>
            <a:endParaRPr lang="it-IT" sz="1300" dirty="0"/>
          </a:p>
        </p:txBody>
      </p:sp>
      <p:sp>
        <p:nvSpPr>
          <p:cNvPr id="11" name="Text Placeholder 10"/>
          <p:cNvSpPr>
            <a:spLocks noGrp="1"/>
          </p:cNvSpPr>
          <p:nvPr>
            <p:ph type="body" sz="quarter" idx="3"/>
          </p:nvPr>
        </p:nvSpPr>
        <p:spPr/>
        <p:txBody>
          <a:bodyPr>
            <a:noAutofit/>
          </a:bodyPr>
          <a:lstStyle/>
          <a:p>
            <a:r>
              <a:rPr lang="it-IT" dirty="0"/>
              <a:t>Albania area of </a:t>
            </a:r>
            <a:r>
              <a:rPr lang="it-IT" dirty="0" err="1"/>
              <a:t>Vlora</a:t>
            </a:r>
            <a:r>
              <a:rPr lang="it-IT" dirty="0"/>
              <a:t> </a:t>
            </a:r>
            <a:r>
              <a:rPr lang="it-IT" dirty="0" err="1"/>
              <a:t>Qark</a:t>
            </a:r>
            <a:endParaRPr lang="it-IT" dirty="0"/>
          </a:p>
        </p:txBody>
      </p:sp>
      <p:sp>
        <p:nvSpPr>
          <p:cNvPr id="12" name="Content Placeholder 11"/>
          <p:cNvSpPr>
            <a:spLocks noGrp="1"/>
          </p:cNvSpPr>
          <p:nvPr>
            <p:ph sz="quarter" idx="4"/>
          </p:nvPr>
        </p:nvSpPr>
        <p:spPr/>
        <p:txBody>
          <a:bodyPr>
            <a:normAutofit/>
          </a:bodyPr>
          <a:lstStyle/>
          <a:p>
            <a:pPr marL="0" indent="0" algn="just">
              <a:lnSpc>
                <a:spcPct val="120000"/>
              </a:lnSpc>
              <a:spcBef>
                <a:spcPts val="600"/>
              </a:spcBef>
              <a:buNone/>
            </a:pPr>
            <a:r>
              <a:rPr lang="en-GB" sz="1300" dirty="0"/>
              <a:t>The </a:t>
            </a:r>
            <a:r>
              <a:rPr lang="en-GB" sz="1300" dirty="0" err="1"/>
              <a:t>Vlora</a:t>
            </a:r>
            <a:r>
              <a:rPr lang="en-GB" sz="1300" dirty="0"/>
              <a:t> region is a gathering of traditions interesting cultural, which are expressions of a prominent ethno-cultural area, called "</a:t>
            </a:r>
            <a:r>
              <a:rPr lang="en-GB" sz="1300" i="1" dirty="0" err="1"/>
              <a:t>Labëri</a:t>
            </a:r>
            <a:r>
              <a:rPr lang="en-GB" sz="1300" dirty="0"/>
              <a:t>". These traditions can be found on areas: such as architecture, folklore, music, handicraft, gastronomy etc. </a:t>
            </a:r>
          </a:p>
          <a:p>
            <a:pPr marL="0" indent="0" algn="just">
              <a:lnSpc>
                <a:spcPct val="120000"/>
              </a:lnSpc>
              <a:spcBef>
                <a:spcPts val="600"/>
              </a:spcBef>
              <a:buNone/>
            </a:pPr>
            <a:r>
              <a:rPr lang="en-GB" sz="1300" dirty="0"/>
              <a:t>The county preserves the tradition of </a:t>
            </a:r>
            <a:r>
              <a:rPr lang="en-GB" sz="1300" b="1" dirty="0"/>
              <a:t>Iso-Polyphony</a:t>
            </a:r>
            <a:r>
              <a:rPr lang="en-GB" sz="1300" dirty="0"/>
              <a:t>, classified by UNESCO in 2005 as a masterpiece of oral non-materialistic heritage for the humanity. </a:t>
            </a:r>
          </a:p>
          <a:p>
            <a:pPr marL="0" indent="0" algn="just">
              <a:lnSpc>
                <a:spcPct val="120000"/>
              </a:lnSpc>
              <a:spcBef>
                <a:spcPts val="600"/>
              </a:spcBef>
              <a:buNone/>
            </a:pPr>
            <a:r>
              <a:rPr lang="en-GB" sz="1300" dirty="0"/>
              <a:t>The county is also known for handicrafts, including traditional costumes of various communes, carpets and handmade tapestries, woollen knitwear, knitwear, embroidery, work tools and musical instruments. </a:t>
            </a:r>
            <a:endParaRPr lang="it-IT" sz="1300" dirty="0"/>
          </a:p>
        </p:txBody>
      </p:sp>
      <p:sp>
        <p:nvSpPr>
          <p:cNvPr id="2" name="Title 1"/>
          <p:cNvSpPr>
            <a:spLocks noGrp="1"/>
          </p:cNvSpPr>
          <p:nvPr>
            <p:ph type="title"/>
          </p:nvPr>
        </p:nvSpPr>
        <p:spPr/>
        <p:txBody>
          <a:bodyPr/>
          <a:lstStyle/>
          <a:p>
            <a:pPr>
              <a:lnSpc>
                <a:spcPct val="150000"/>
              </a:lnSpc>
              <a:spcBef>
                <a:spcPts val="600"/>
              </a:spcBef>
              <a:spcAft>
                <a:spcPts val="600"/>
              </a:spcAft>
            </a:pPr>
            <a:r>
              <a:rPr lang="en-GB" dirty="0"/>
              <a:t>History and cultural legacy</a:t>
            </a:r>
            <a:endParaRPr lang="it-IT" dirty="0"/>
          </a:p>
        </p:txBody>
      </p:sp>
    </p:spTree>
    <p:extLst>
      <p:ext uri="{BB962C8B-B14F-4D97-AF65-F5344CB8AC3E}">
        <p14:creationId xmlns:p14="http://schemas.microsoft.com/office/powerpoint/2010/main" val="1698133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noAutofit/>
          </a:bodyPr>
          <a:lstStyle/>
          <a:p>
            <a:r>
              <a:rPr lang="en-GB" dirty="0"/>
              <a:t>Italy - area of Puglia</a:t>
            </a:r>
            <a:endParaRPr lang="it-IT" dirty="0"/>
          </a:p>
        </p:txBody>
      </p:sp>
      <p:sp>
        <p:nvSpPr>
          <p:cNvPr id="5" name="Content Placeholder 4"/>
          <p:cNvSpPr>
            <a:spLocks noGrp="1"/>
          </p:cNvSpPr>
          <p:nvPr>
            <p:ph sz="half" idx="2"/>
          </p:nvPr>
        </p:nvSpPr>
        <p:spPr>
          <a:xfrm>
            <a:off x="457202" y="1753644"/>
            <a:ext cx="4152376" cy="4372519"/>
          </a:xfrm>
        </p:spPr>
        <p:txBody>
          <a:bodyPr>
            <a:noAutofit/>
          </a:bodyPr>
          <a:lstStyle/>
          <a:p>
            <a:pPr marL="0" indent="0" algn="just">
              <a:lnSpc>
                <a:spcPct val="110000"/>
              </a:lnSpc>
              <a:spcBef>
                <a:spcPts val="500"/>
              </a:spcBef>
              <a:buNone/>
            </a:pPr>
            <a:r>
              <a:rPr lang="en-GB" sz="1200" dirty="0"/>
              <a:t>Along the Apulian coastline, many social activities that derive from the use of the coastal territory: tourism, recreation, settlement, fishing and aquaculture, industrial, ports, etc.</a:t>
            </a:r>
          </a:p>
          <a:p>
            <a:pPr marL="0" indent="0" algn="just">
              <a:lnSpc>
                <a:spcPct val="110000"/>
              </a:lnSpc>
              <a:spcBef>
                <a:spcPts val="500"/>
              </a:spcBef>
              <a:buNone/>
            </a:pPr>
            <a:r>
              <a:rPr lang="en-GB" sz="1200" dirty="0"/>
              <a:t>The main e. activity is </a:t>
            </a:r>
            <a:r>
              <a:rPr lang="en-GB" sz="1200" b="1" dirty="0"/>
              <a:t>tourism</a:t>
            </a:r>
            <a:r>
              <a:rPr lang="en-GB" sz="1200" dirty="0"/>
              <a:t> with a steady growth trend</a:t>
            </a:r>
            <a:r>
              <a:rPr lang="it-IT" sz="1200" dirty="0"/>
              <a:t>.</a:t>
            </a:r>
          </a:p>
          <a:p>
            <a:pPr marL="0" indent="0" algn="just">
              <a:lnSpc>
                <a:spcPct val="110000"/>
              </a:lnSpc>
              <a:spcBef>
                <a:spcPts val="500"/>
              </a:spcBef>
              <a:buNone/>
            </a:pPr>
            <a:r>
              <a:rPr lang="en-GB" sz="1200" dirty="0"/>
              <a:t>The </a:t>
            </a:r>
            <a:r>
              <a:rPr lang="en-GB" sz="1200" b="1" dirty="0"/>
              <a:t>crops</a:t>
            </a:r>
            <a:r>
              <a:rPr lang="en-GB" sz="1200" dirty="0"/>
              <a:t> that have the greatest impact on the economy (in particular in the Otranto area) are the olive trees, the rooted, wheat and vegetables. The olive trees provide oil exported all around the world. </a:t>
            </a:r>
            <a:endParaRPr lang="it-IT" sz="1200" dirty="0"/>
          </a:p>
          <a:p>
            <a:pPr marL="0" indent="0" algn="just">
              <a:lnSpc>
                <a:spcPct val="110000"/>
              </a:lnSpc>
              <a:spcBef>
                <a:spcPts val="500"/>
              </a:spcBef>
              <a:buNone/>
            </a:pPr>
            <a:r>
              <a:rPr lang="en-GB" sz="1200" dirty="0"/>
              <a:t>The </a:t>
            </a:r>
            <a:r>
              <a:rPr lang="en-GB" sz="1200" b="1" dirty="0"/>
              <a:t>local artisan production</a:t>
            </a:r>
            <a:r>
              <a:rPr lang="en-GB" sz="1200" dirty="0"/>
              <a:t> present in the area is rich. Products are manufactured using various materials, mainly natural (e.g. the reed baskets, the coloured terracotta bells luck). </a:t>
            </a:r>
            <a:endParaRPr lang="it-IT" sz="1200" dirty="0"/>
          </a:p>
          <a:p>
            <a:pPr marL="0" indent="0" algn="just">
              <a:lnSpc>
                <a:spcPct val="110000"/>
              </a:lnSpc>
              <a:spcBef>
                <a:spcPts val="500"/>
              </a:spcBef>
              <a:buNone/>
            </a:pPr>
            <a:r>
              <a:rPr lang="en-GB" sz="1200" dirty="0"/>
              <a:t>Most of the </a:t>
            </a:r>
            <a:r>
              <a:rPr lang="en-GB" sz="1200" b="1" dirty="0"/>
              <a:t>ports</a:t>
            </a:r>
            <a:r>
              <a:rPr lang="en-GB" sz="1200" dirty="0"/>
              <a:t> are </a:t>
            </a:r>
            <a:r>
              <a:rPr lang="en-GB" sz="1200" b="1" dirty="0"/>
              <a:t>shipping</a:t>
            </a:r>
            <a:r>
              <a:rPr lang="en-GB" sz="1200" dirty="0"/>
              <a:t> and </a:t>
            </a:r>
            <a:r>
              <a:rPr lang="en-GB" sz="1200" b="1" dirty="0"/>
              <a:t>tourist</a:t>
            </a:r>
            <a:r>
              <a:rPr lang="en-GB" sz="1200" dirty="0"/>
              <a:t> and play a key role for national and international movement of boats.</a:t>
            </a:r>
          </a:p>
          <a:p>
            <a:pPr marL="0" indent="0" algn="just">
              <a:lnSpc>
                <a:spcPct val="110000"/>
              </a:lnSpc>
              <a:spcBef>
                <a:spcPts val="500"/>
              </a:spcBef>
              <a:buNone/>
            </a:pPr>
            <a:r>
              <a:rPr lang="en-GB" sz="1200" dirty="0"/>
              <a:t>The </a:t>
            </a:r>
            <a:r>
              <a:rPr lang="en-GB" sz="1200" b="1" dirty="0"/>
              <a:t>fish economy</a:t>
            </a:r>
            <a:r>
              <a:rPr lang="en-GB" sz="1200" dirty="0"/>
              <a:t>, with a gradual increase of the </a:t>
            </a:r>
            <a:r>
              <a:rPr lang="en-GB" sz="1200" b="1" dirty="0"/>
              <a:t>mariculture-aquaculture</a:t>
            </a:r>
            <a:r>
              <a:rPr lang="en-GB" sz="1200" dirty="0"/>
              <a:t>, represents a significant component of the economic and productive structure of the Region, but suffers from the structural and market difficulties of the sector.</a:t>
            </a:r>
            <a:endParaRPr lang="it-IT" sz="1200" dirty="0"/>
          </a:p>
          <a:p>
            <a:pPr marL="0" indent="0">
              <a:lnSpc>
                <a:spcPct val="110000"/>
              </a:lnSpc>
              <a:spcBef>
                <a:spcPts val="500"/>
              </a:spcBef>
              <a:buNone/>
            </a:pPr>
            <a:endParaRPr lang="it-IT" sz="1200" dirty="0"/>
          </a:p>
          <a:p>
            <a:pPr marL="0" indent="0">
              <a:lnSpc>
                <a:spcPct val="110000"/>
              </a:lnSpc>
              <a:spcBef>
                <a:spcPts val="500"/>
              </a:spcBef>
              <a:buNone/>
            </a:pPr>
            <a:endParaRPr lang="it-IT" sz="1200" dirty="0"/>
          </a:p>
        </p:txBody>
      </p:sp>
      <p:sp>
        <p:nvSpPr>
          <p:cNvPr id="11" name="Text Placeholder 10"/>
          <p:cNvSpPr>
            <a:spLocks noGrp="1"/>
          </p:cNvSpPr>
          <p:nvPr>
            <p:ph type="body" sz="quarter" idx="3"/>
          </p:nvPr>
        </p:nvSpPr>
        <p:spPr/>
        <p:txBody>
          <a:bodyPr>
            <a:noAutofit/>
          </a:bodyPr>
          <a:lstStyle/>
          <a:p>
            <a:r>
              <a:rPr lang="it-IT" dirty="0"/>
              <a:t>Albania area of </a:t>
            </a:r>
            <a:r>
              <a:rPr lang="it-IT" dirty="0" err="1"/>
              <a:t>Vlora</a:t>
            </a:r>
            <a:r>
              <a:rPr lang="it-IT" dirty="0"/>
              <a:t> </a:t>
            </a:r>
            <a:r>
              <a:rPr lang="it-IT" dirty="0" err="1"/>
              <a:t>Qark</a:t>
            </a:r>
            <a:endParaRPr lang="it-IT" dirty="0"/>
          </a:p>
        </p:txBody>
      </p:sp>
      <p:sp>
        <p:nvSpPr>
          <p:cNvPr id="12" name="Content Placeholder 11"/>
          <p:cNvSpPr>
            <a:spLocks noGrp="1"/>
          </p:cNvSpPr>
          <p:nvPr>
            <p:ph sz="quarter" idx="4"/>
          </p:nvPr>
        </p:nvSpPr>
        <p:spPr/>
        <p:txBody>
          <a:bodyPr>
            <a:noAutofit/>
          </a:bodyPr>
          <a:lstStyle/>
          <a:p>
            <a:pPr marL="0" indent="0" algn="just">
              <a:lnSpc>
                <a:spcPct val="110000"/>
              </a:lnSpc>
              <a:spcBef>
                <a:spcPts val="200"/>
              </a:spcBef>
              <a:buNone/>
            </a:pPr>
            <a:r>
              <a:rPr lang="en-GB" sz="1200" dirty="0" err="1"/>
              <a:t>Vlora</a:t>
            </a:r>
            <a:r>
              <a:rPr lang="en-GB" sz="1200" dirty="0"/>
              <a:t> is an important contributor to the Albanian economy.</a:t>
            </a:r>
            <a:endParaRPr lang="hr-HR" sz="1200" dirty="0"/>
          </a:p>
          <a:p>
            <a:pPr marL="0" indent="0" algn="just">
              <a:lnSpc>
                <a:spcPct val="110000"/>
              </a:lnSpc>
              <a:spcBef>
                <a:spcPts val="200"/>
              </a:spcBef>
              <a:buNone/>
            </a:pPr>
            <a:endParaRPr lang="en-GB" sz="1200" dirty="0"/>
          </a:p>
          <a:p>
            <a:pPr marL="0" indent="0" algn="just">
              <a:lnSpc>
                <a:spcPct val="110000"/>
              </a:lnSpc>
              <a:spcBef>
                <a:spcPts val="200"/>
              </a:spcBef>
              <a:buNone/>
            </a:pPr>
            <a:r>
              <a:rPr lang="en-GB" sz="1200" dirty="0"/>
              <a:t>The structure of the </a:t>
            </a:r>
            <a:r>
              <a:rPr lang="en-GB" sz="1200" b="1" dirty="0"/>
              <a:t>Gross Added Value  </a:t>
            </a:r>
            <a:r>
              <a:rPr lang="en-GB" sz="1200" dirty="0"/>
              <a:t>as per economic sector branches is the following:</a:t>
            </a:r>
            <a:br>
              <a:rPr lang="hr-HR" sz="1200" dirty="0"/>
            </a:br>
            <a:endParaRPr lang="it-IT" sz="1200" dirty="0"/>
          </a:p>
          <a:p>
            <a:pPr marL="0" indent="0" algn="just">
              <a:lnSpc>
                <a:spcPct val="110000"/>
              </a:lnSpc>
              <a:spcBef>
                <a:spcPts val="200"/>
              </a:spcBef>
              <a:buNone/>
              <a:tabLst>
                <a:tab pos="3770313" algn="r"/>
              </a:tabLst>
            </a:pPr>
            <a:r>
              <a:rPr lang="en-GB" sz="1200" dirty="0"/>
              <a:t>Agriculture, Forestry and Fishery                          </a:t>
            </a:r>
            <a:r>
              <a:rPr lang="hr-HR" sz="1200" dirty="0"/>
              <a:t>	</a:t>
            </a:r>
            <a:r>
              <a:rPr lang="en-GB" sz="1200" dirty="0"/>
              <a:t>25</a:t>
            </a:r>
            <a:r>
              <a:rPr lang="hr-HR" sz="1200" dirty="0"/>
              <a:t>.</a:t>
            </a:r>
            <a:r>
              <a:rPr lang="en-GB" sz="1200" dirty="0"/>
              <a:t>5 %</a:t>
            </a:r>
            <a:br>
              <a:rPr lang="hr-HR" sz="1200" dirty="0"/>
            </a:br>
            <a:r>
              <a:rPr lang="en-GB" sz="1200" dirty="0"/>
              <a:t>Commerce, Transportation, Hotels</a:t>
            </a:r>
            <a:r>
              <a:rPr lang="hr-HR" sz="1200" dirty="0"/>
              <a:t>	                       </a:t>
            </a:r>
            <a:r>
              <a:rPr lang="en-GB" sz="1200" dirty="0"/>
              <a:t>19</a:t>
            </a:r>
            <a:r>
              <a:rPr lang="hr-HR" sz="1200" dirty="0"/>
              <a:t>.</a:t>
            </a:r>
            <a:r>
              <a:rPr lang="en-GB" sz="1200" dirty="0"/>
              <a:t>4 %</a:t>
            </a:r>
            <a:br>
              <a:rPr lang="hr-HR" sz="1200" dirty="0"/>
            </a:br>
            <a:r>
              <a:rPr lang="en-GB" sz="1200" dirty="0"/>
              <a:t>Extractive &amp;Processing Industry</a:t>
            </a:r>
            <a:r>
              <a:rPr lang="hr-HR" sz="1200" dirty="0"/>
              <a:t>	                           </a:t>
            </a:r>
            <a:r>
              <a:rPr lang="en-GB" sz="1200" dirty="0"/>
              <a:t>16.5 %</a:t>
            </a:r>
            <a:br>
              <a:rPr lang="hr-HR" sz="1200" dirty="0"/>
            </a:br>
            <a:r>
              <a:rPr lang="en-GB" sz="1200" dirty="0"/>
              <a:t>Public administration                                             </a:t>
            </a:r>
            <a:r>
              <a:rPr lang="hr-HR" sz="1200" dirty="0"/>
              <a:t>	</a:t>
            </a:r>
            <a:r>
              <a:rPr lang="en-GB" sz="1200" dirty="0"/>
              <a:t>10.8 %</a:t>
            </a:r>
            <a:br>
              <a:rPr lang="hr-HR" sz="1200" dirty="0"/>
            </a:br>
            <a:r>
              <a:rPr lang="en-GB" sz="1200" dirty="0"/>
              <a:t>Construction</a:t>
            </a:r>
            <a:r>
              <a:rPr lang="hr-HR" sz="1200" dirty="0"/>
              <a:t>	                                                          </a:t>
            </a:r>
            <a:r>
              <a:rPr lang="en-GB" sz="1200" dirty="0"/>
              <a:t>10.3 %</a:t>
            </a:r>
            <a:br>
              <a:rPr lang="hr-HR" sz="1200" dirty="0"/>
            </a:br>
            <a:r>
              <a:rPr lang="en-GB" sz="1200" dirty="0"/>
              <a:t>Real estate </a:t>
            </a:r>
            <a:r>
              <a:rPr lang="hr-HR" sz="1200" dirty="0"/>
              <a:t>	</a:t>
            </a:r>
            <a:r>
              <a:rPr lang="en-GB" sz="1200" dirty="0"/>
              <a:t>                                                             8.4 %</a:t>
            </a:r>
            <a:br>
              <a:rPr lang="hr-HR" sz="1200" dirty="0"/>
            </a:br>
            <a:r>
              <a:rPr lang="en-GB" sz="1200" dirty="0"/>
              <a:t>Others                                                                      9.1 %</a:t>
            </a:r>
            <a:endParaRPr lang="it-IT" sz="1200" dirty="0"/>
          </a:p>
          <a:p>
            <a:pPr marL="0" indent="0" algn="just">
              <a:lnSpc>
                <a:spcPct val="110000"/>
              </a:lnSpc>
              <a:spcBef>
                <a:spcPts val="200"/>
              </a:spcBef>
              <a:buNone/>
            </a:pPr>
            <a:endParaRPr lang="en-GB" sz="1200" dirty="0"/>
          </a:p>
          <a:p>
            <a:pPr marL="0" indent="0" algn="just">
              <a:lnSpc>
                <a:spcPct val="110000"/>
              </a:lnSpc>
              <a:spcBef>
                <a:spcPts val="200"/>
              </a:spcBef>
              <a:buNone/>
            </a:pPr>
            <a:r>
              <a:rPr lang="en-GB" sz="1200" dirty="0"/>
              <a:t>One of the most important incomes for the area is the </a:t>
            </a:r>
            <a:r>
              <a:rPr lang="en-GB" sz="1200" b="1" dirty="0"/>
              <a:t>tourism </a:t>
            </a:r>
            <a:r>
              <a:rPr lang="en-GB" sz="1200" dirty="0"/>
              <a:t>sector.</a:t>
            </a:r>
          </a:p>
          <a:p>
            <a:pPr marL="0" indent="0">
              <a:buNone/>
            </a:pPr>
            <a:endParaRPr lang="it-IT" sz="1200" dirty="0"/>
          </a:p>
          <a:p>
            <a:pPr marL="0" indent="0">
              <a:lnSpc>
                <a:spcPct val="120000"/>
              </a:lnSpc>
              <a:spcBef>
                <a:spcPts val="600"/>
              </a:spcBef>
              <a:buNone/>
            </a:pPr>
            <a:endParaRPr lang="it-IT" sz="1200" dirty="0"/>
          </a:p>
        </p:txBody>
      </p:sp>
      <p:sp>
        <p:nvSpPr>
          <p:cNvPr id="2" name="Title 1"/>
          <p:cNvSpPr>
            <a:spLocks noGrp="1"/>
          </p:cNvSpPr>
          <p:nvPr>
            <p:ph type="title"/>
          </p:nvPr>
        </p:nvSpPr>
        <p:spPr/>
        <p:txBody>
          <a:bodyPr/>
          <a:lstStyle/>
          <a:p>
            <a:pPr>
              <a:lnSpc>
                <a:spcPct val="150000"/>
              </a:lnSpc>
              <a:spcBef>
                <a:spcPts val="600"/>
              </a:spcBef>
              <a:spcAft>
                <a:spcPts val="600"/>
              </a:spcAft>
            </a:pPr>
            <a:r>
              <a:rPr lang="en-GB" dirty="0"/>
              <a:t>Economic activity</a:t>
            </a:r>
            <a:endParaRPr lang="it-IT" dirty="0"/>
          </a:p>
        </p:txBody>
      </p:sp>
    </p:spTree>
    <p:extLst>
      <p:ext uri="{BB962C8B-B14F-4D97-AF65-F5344CB8AC3E}">
        <p14:creationId xmlns:p14="http://schemas.microsoft.com/office/powerpoint/2010/main" val="388068899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1573</TotalTime>
  <Words>2315</Words>
  <Application>Microsoft Macintosh PowerPoint</Application>
  <PresentationFormat>Presentazione su schermo (4:3)</PresentationFormat>
  <Paragraphs>179</Paragraphs>
  <Slides>19</Slides>
  <Notes>10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19</vt:i4>
      </vt:variant>
    </vt:vector>
  </HeadingPairs>
  <TitlesOfParts>
    <vt:vector size="26" baseType="lpstr">
      <vt:lpstr>Arial</vt:lpstr>
      <vt:lpstr>Calibri</vt:lpstr>
      <vt:lpstr>Roboto Black</vt:lpstr>
      <vt:lpstr>Roboto Regular</vt:lpstr>
      <vt:lpstr>Wingdings</vt:lpstr>
      <vt:lpstr>2_Office Theme</vt:lpstr>
      <vt:lpstr>1_Office Theme</vt:lpstr>
      <vt:lpstr>Towards a transboundary Otranto Channel CAMP project for Italy and Albania First findings and proposals </vt:lpstr>
      <vt:lpstr>Summary</vt:lpstr>
      <vt:lpstr>Otranto CAMP area</vt:lpstr>
      <vt:lpstr>Otranto CAMP area’s aspects</vt:lpstr>
      <vt:lpstr>Main issues </vt:lpstr>
      <vt:lpstr>Geographical description of the area </vt:lpstr>
      <vt:lpstr>Hydrography and geomorphology</vt:lpstr>
      <vt:lpstr>History and cultural legacy</vt:lpstr>
      <vt:lpstr>Economic activity</vt:lpstr>
      <vt:lpstr>Main environmental issues</vt:lpstr>
      <vt:lpstr>Comparative regulatory framework  on ICZM/MSP</vt:lpstr>
      <vt:lpstr>Institutional and legal set-up</vt:lpstr>
      <vt:lpstr>Spatial planification</vt:lpstr>
      <vt:lpstr>MSP, ABMTs</vt:lpstr>
      <vt:lpstr>Proposed activities</vt:lpstr>
      <vt:lpstr>Identified goals for the CAMP Otranto </vt:lpstr>
      <vt:lpstr>Identified goals for the CAMP Otranto </vt:lpstr>
      <vt:lpstr>Identified goals for the CAMP Otranto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in  maximum 3 lines of text, Roboto Regular, 40pt.</dc:title>
  <dc:creator>Sylvain Petit</dc:creator>
  <cp:lastModifiedBy>Daniela Addis</cp:lastModifiedBy>
  <cp:revision>109</cp:revision>
  <dcterms:created xsi:type="dcterms:W3CDTF">2017-08-29T06:57:33Z</dcterms:created>
  <dcterms:modified xsi:type="dcterms:W3CDTF">2019-09-23T15:23:02Z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1033156</vt:lpwstr>
  </property>
  <property fmtid="{D5CDD505-2E9C-101B-9397-08002B2CF9AE}" pid="3" name="NXPowerLiteSettings">
    <vt:lpwstr>C7000400038000</vt:lpwstr>
  </property>
  <property fmtid="{D5CDD505-2E9C-101B-9397-08002B2CF9AE}" pid="4" name="NXPowerLiteVersion">
    <vt:lpwstr>S8.2.2</vt:lpwstr>
  </property>
</Properties>
</file>